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0" d="100"/>
          <a:sy n="50" d="100"/>
        </p:scale>
        <p:origin x="876" y="-2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Shape 133"/>
          <p:cNvSpPr>
            <a:spLocks noGrp="1" noRot="1" noChangeAspect="1"/>
          </p:cNvSpPr>
          <p:nvPr>
            <p:ph type="sldImg"/>
          </p:nvPr>
        </p:nvSpPr>
        <p:spPr>
          <a:prstGeom prst="rect">
            <a:avLst/>
          </a:prstGeom>
        </p:spPr>
        <p:txBody>
          <a:bodyPr/>
          <a:lstStyle/>
          <a:p>
            <a:endParaRPr/>
          </a:p>
        </p:txBody>
      </p:sp>
      <p:sp>
        <p:nvSpPr>
          <p:cNvPr id="134" name="Shape 134"/>
          <p:cNvSpPr>
            <a:spLocks noGrp="1"/>
          </p:cNvSpPr>
          <p:nvPr>
            <p:ph type="body" sz="quarter" idx="1"/>
          </p:nvPr>
        </p:nvSpPr>
        <p:spPr>
          <a:prstGeom prst="rect">
            <a:avLst/>
          </a:prstGeom>
        </p:spPr>
        <p:txBody>
          <a:bodyPr/>
          <a:lstStyle/>
          <a:p>
            <a:endParaRPr/>
          </a:p>
          <a:p>
            <a:endParaRPr/>
          </a:p>
          <a:p>
            <a:endParaRPr/>
          </a:p>
          <a:p>
            <a:endParaRPr/>
          </a:p>
          <a:p>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p>
            <a:r>
              <a:t>I wanted to start from the Human, and more specifically the work we have been doing in the last months with our colleagues and students at POLIMI. </a:t>
            </a:r>
          </a:p>
          <a:p>
            <a:endParaRPr/>
          </a:p>
          <a:p>
            <a:r>
              <a:t>We are focusing on Blind and Visually impaired users, and for this we are collaborating with UICI. Which is Italian association for the blind and visually impaired.</a:t>
            </a:r>
          </a:p>
          <a:p>
            <a:endParaRPr/>
          </a:p>
          <a:p>
            <a:r>
              <a:t>And they are helping us a lot, not only with their individual experiences, but also helping us understand </a:t>
            </a:r>
          </a:p>
          <a:p>
            <a:pPr marL="291041" indent="-291041">
              <a:buSzPct val="125000"/>
              <a:buChar char="-"/>
            </a:pPr>
            <a:r>
              <a:t>how to better carry out some of the research activities with the blind and visually impaired population</a:t>
            </a:r>
          </a:p>
          <a:p>
            <a:pPr marL="291041" indent="-291041">
              <a:buSzPct val="125000"/>
              <a:buChar char="-"/>
            </a:pPr>
            <a:r>
              <a:t>help us with the recruitment of participants</a:t>
            </a:r>
          </a:p>
          <a:p>
            <a:endParaRPr/>
          </a:p>
          <a:p>
            <a:r>
              <a:t>We are planning in general to run</a:t>
            </a:r>
          </a:p>
          <a:p>
            <a:r>
              <a:t>- structured interviews</a:t>
            </a:r>
          </a:p>
          <a:p>
            <a:pPr marL="291041" indent="-291041">
              <a:buSzPct val="125000"/>
              <a:buChar char="-"/>
            </a:pPr>
            <a:r>
              <a:t>large scale survey</a:t>
            </a:r>
          </a:p>
          <a:p>
            <a:pPr marL="291041" indent="-291041">
              <a:buSzPct val="125000"/>
              <a:buChar char="-"/>
            </a:pPr>
            <a:r>
              <a:t>concept development and validation focus groups</a:t>
            </a:r>
          </a:p>
          <a:p>
            <a:pPr marL="291041" indent="-291041">
              <a:buSzPct val="125000"/>
              <a:buChar char="-"/>
            </a:pPr>
            <a:r>
              <a:t>user studies with prototypes</a:t>
            </a:r>
          </a:p>
          <a:p>
            <a:endParaRPr/>
          </a:p>
          <a:p>
            <a:r>
              <a:t>And indeed, what we have been doing with them in this phase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p>
            <a:r>
              <a:t>trying to understand the need and challenges of this population. </a:t>
            </a:r>
          </a:p>
          <a:p>
            <a:r>
              <a:t>Focusing on opportunities and barriers of accessing digital services through different type of technologies that are available to BVIP</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hape 217"/>
          <p:cNvSpPr>
            <a:spLocks noGrp="1" noRot="1" noChangeAspect="1"/>
          </p:cNvSpPr>
          <p:nvPr>
            <p:ph type="sldImg"/>
          </p:nvPr>
        </p:nvSpPr>
        <p:spPr>
          <a:prstGeom prst="rect">
            <a:avLst/>
          </a:prstGeom>
        </p:spPr>
        <p:txBody>
          <a:bodyPr/>
          <a:lstStyle/>
          <a:p>
            <a:endParaRPr/>
          </a:p>
        </p:txBody>
      </p:sp>
      <p:sp>
        <p:nvSpPr>
          <p:cNvPr id="218" name="Shape 218"/>
          <p:cNvSpPr>
            <a:spLocks noGrp="1"/>
          </p:cNvSpPr>
          <p:nvPr>
            <p:ph type="body" sz="quarter" idx="1"/>
          </p:nvPr>
        </p:nvSpPr>
        <p:spPr>
          <a:prstGeom prst="rect">
            <a:avLst/>
          </a:prstGeom>
        </p:spPr>
        <p:txBody>
          <a:bodyPr/>
          <a:lstStyle/>
          <a:p>
            <a:r>
              <a:t>Different software and hardware support that help user navigate services - through different modalities.</a:t>
            </a:r>
          </a:p>
          <a:p>
            <a:endParaRPr/>
          </a:p>
          <a:p>
            <a:r>
              <a:t>audio</a:t>
            </a:r>
          </a:p>
          <a:p>
            <a:r>
              <a:t>tactile</a:t>
            </a:r>
          </a:p>
          <a:p>
            <a:r>
              <a:t>general-purpose devices and software, personal assistants and smart speakers.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a:spLocks noGrp="1" noRot="1" noChangeAspect="1"/>
          </p:cNvSpPr>
          <p:nvPr>
            <p:ph type="sldImg"/>
          </p:nvPr>
        </p:nvSpPr>
        <p:spPr>
          <a:prstGeom prst="rect">
            <a:avLst/>
          </a:prstGeom>
        </p:spPr>
        <p:txBody>
          <a:bodyPr/>
          <a:lstStyle/>
          <a:p>
            <a:endParaRPr/>
          </a:p>
        </p:txBody>
      </p:sp>
      <p:sp>
        <p:nvSpPr>
          <p:cNvPr id="234" name="Shape 234"/>
          <p:cNvSpPr>
            <a:spLocks noGrp="1"/>
          </p:cNvSpPr>
          <p:nvPr>
            <p:ph type="body" sz="quarter" idx="1"/>
          </p:nvPr>
        </p:nvSpPr>
        <p:spPr>
          <a:prstGeom prst="rect">
            <a:avLst/>
          </a:prstGeom>
        </p:spPr>
        <p:txBody>
          <a:bodyPr/>
          <a:lstStyle/>
          <a:p>
            <a:r>
              <a:t>At this point we are still collecting information, but I wanted to give you some preliminary insights into what we are learning.</a:t>
            </a:r>
          </a:p>
          <a:p>
            <a:endParaRPr/>
          </a:p>
          <a:p>
            <a:endParaRPr/>
          </a:p>
          <a:p>
            <a:r>
              <a:t>It's quite obvious that if a service is not accessible it poses a huge barrier to BVIP users. However, </a:t>
            </a:r>
          </a:p>
          <a:p>
            <a:r>
              <a:t>Incorporating accessibility tags does not necessarily make websites usable. And this was stressed explicitly and implicitly the participants. And interestingly, the examples that will come up often were about the website of public administration.</a:t>
            </a:r>
          </a:p>
          <a:p>
            <a:r>
              <a:t>Everything is there and annotated, but if i need to find something is a different story. </a:t>
            </a:r>
          </a:p>
          <a:p>
            <a:r>
              <a:t>This observations mirrors previous studies stating that “accessibility” is just half of the story. </a:t>
            </a:r>
          </a:p>
          <a:p>
            <a:endParaRPr/>
          </a:p>
          <a:p>
            <a:r>
              <a:t>Then, regardless of whether is accessible / usable or not. </a:t>
            </a:r>
          </a:p>
          <a:p>
            <a:r>
              <a:t>Part of the process of navigating new websites requires users to build a mental map of what the website offers. And for BVIP this requires exploring the website, deriving navigation strategies.</a:t>
            </a:r>
          </a:p>
          <a:p>
            <a:r>
              <a:t>This is not always reusable.  If we navigated enough news website we already learn a “familiar” navigation pattern, but this does not seem to be the case for non visual browsing. </a:t>
            </a:r>
          </a:p>
          <a:p>
            <a:r>
              <a:t>These users are very loyal to the services /apps they know..</a:t>
            </a:r>
          </a:p>
          <a:p>
            <a:r>
              <a:t>That’s why services being “stable” is a good quality for them.</a:t>
            </a:r>
          </a:p>
          <a:p>
            <a:endParaRPr/>
          </a:p>
          <a:p>
            <a:r>
              <a:t>Another interesting aspect is how user leverage the various technologies for accessing digital services.</a:t>
            </a:r>
          </a:p>
          <a:p>
            <a:r>
              <a:t>There appear to be this continuum in the usage pattern that goes from Websites to Apps to Personal Assistants.</a:t>
            </a:r>
          </a:p>
          <a:p>
            <a:r>
              <a:t>Users engage in usage patterns and fallback mechanisms that involve going from Websites (less usable but richer in terms of services) to Apps to Personal assistants (more usable but poorer in terms of services)</a:t>
            </a:r>
          </a:p>
          <a:p>
            <a:endParaRPr/>
          </a:p>
          <a:p>
            <a:r>
              <a:t>Gravitating towards apps when available as they have the experience more optimised and are still feature-rich. Big brand apps are push. </a:t>
            </a:r>
          </a:p>
          <a:p>
            <a:r>
              <a:t>Websites usually serve more for information access, or for services not available or not feature complete (in mobile)</a:t>
            </a:r>
          </a:p>
          <a:p>
            <a:r>
              <a:t>Conversational agents, great at home and quick access to services but as we’ll see lacking in terms of services.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a:spLocks noGrp="1" noRot="1" noChangeAspect="1"/>
          </p:cNvSpPr>
          <p:nvPr>
            <p:ph type="sldImg"/>
          </p:nvPr>
        </p:nvSpPr>
        <p:spPr>
          <a:prstGeom prst="rect">
            <a:avLst/>
          </a:prstGeom>
        </p:spPr>
        <p:txBody>
          <a:bodyPr/>
          <a:lstStyle/>
          <a:p>
            <a:endParaRPr/>
          </a:p>
        </p:txBody>
      </p:sp>
      <p:sp>
        <p:nvSpPr>
          <p:cNvPr id="250" name="Shape 250"/>
          <p:cNvSpPr>
            <a:spLocks noGrp="1"/>
          </p:cNvSpPr>
          <p:nvPr>
            <p:ph type="body" sz="quarter" idx="1"/>
          </p:nvPr>
        </p:nvSpPr>
        <p:spPr>
          <a:prstGeom prst="rect">
            <a:avLst/>
          </a:prstGeom>
        </p:spPr>
        <p:txBody>
          <a:bodyPr/>
          <a:lstStyle/>
          <a:p>
            <a:r>
              <a:t>Using digital services from everywhere is challenging, as they impose different interaction styles, different screen readers, with little reuse of knowledge</a:t>
            </a:r>
          </a:p>
          <a:p>
            <a:r>
              <a:t>This idea that you can use digital services from everywhere. You start with the desktop, on the go, then at work, from everywhere…</a:t>
            </a:r>
          </a:p>
          <a:p>
            <a:pPr marL="291041" indent="-291041">
              <a:buSzPct val="125000"/>
              <a:buChar char="-"/>
            </a:pPr>
            <a:r>
              <a:t>restricted to your own devices</a:t>
            </a:r>
          </a:p>
          <a:p>
            <a:r>
              <a:t>One user told us that he keeps the installation and personalisation of his preferred screen reader in a USB stick, and he takes it everywhere.</a:t>
            </a:r>
          </a:p>
          <a:p>
            <a:endParaRPr/>
          </a:p>
          <a:p>
            <a:endParaRPr/>
          </a:p>
          <a:p>
            <a:r>
              <a:t>Participants expressed it being Useful for at home automation, casual use and leisure (cooking, music)</a:t>
            </a:r>
          </a:p>
          <a:p>
            <a:r>
              <a:t>quick access to services (mobile) but limited in terms of availability of services, natural language comprehension, control and personalisation of the interactions</a:t>
            </a:r>
          </a:p>
          <a:p>
            <a:endParaRPr/>
          </a:p>
          <a:p>
            <a:r>
              <a:t>Which takes us to the last point. </a:t>
            </a:r>
          </a:p>
          <a:p>
            <a:r>
              <a:t>Privacy concerns, limitations in NLU, services. This makes people find ways to adapt to technology, as the benefits outweigh the limitations. </a:t>
            </a:r>
          </a:p>
          <a:p>
            <a:endParaRPr/>
          </a:p>
          <a:p>
            <a:r>
              <a:t>To this point some participants will say that e.g., problems in understanding happen because they “didn’t express themselves properly”. And even defend technology. </a:t>
            </a:r>
          </a:p>
          <a:p>
            <a:endParaRPr/>
          </a:p>
          <a:p>
            <a:endParaRPr/>
          </a:p>
          <a:p>
            <a:r>
              <a:t>This are some interesting points that I wanted to highlight with you.  </a:t>
            </a:r>
          </a:p>
          <a:p>
            <a:endParaRPr/>
          </a:p>
          <a:p>
            <a:r>
              <a:t>What we learned about the struggles and frustrations of BVIP so far, can be perhaps better summarised in the following comment by one of the participants.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Shape 257"/>
          <p:cNvSpPr>
            <a:spLocks noGrp="1" noRot="1" noChangeAspect="1"/>
          </p:cNvSpPr>
          <p:nvPr>
            <p:ph type="sldImg"/>
          </p:nvPr>
        </p:nvSpPr>
        <p:spPr>
          <a:prstGeom prst="rect">
            <a:avLst/>
          </a:prstGeom>
        </p:spPr>
        <p:txBody>
          <a:bodyPr/>
          <a:lstStyle/>
          <a:p>
            <a:endParaRPr/>
          </a:p>
        </p:txBody>
      </p:sp>
      <p:sp>
        <p:nvSpPr>
          <p:cNvPr id="258" name="Shape 258"/>
          <p:cNvSpPr>
            <a:spLocks noGrp="1"/>
          </p:cNvSpPr>
          <p:nvPr>
            <p:ph type="body" sz="quarter" idx="1"/>
          </p:nvPr>
        </p:nvSpPr>
        <p:spPr>
          <a:prstGeom prst="rect">
            <a:avLst/>
          </a:prstGeom>
        </p:spPr>
        <p:txBody>
          <a:bodyPr/>
          <a:lstStyle/>
          <a:p>
            <a:r>
              <a:t>paraphrasing </a:t>
            </a:r>
          </a:p>
          <a:p>
            <a:r>
              <a:t>The graphical interface should not be a barrier to them in browsing the Web. Graphical interfaces bring no value to them </a:t>
            </a:r>
          </a:p>
          <a:p>
            <a:r>
              <a:t>and why should it be the centre of their experience?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Shape 261"/>
          <p:cNvSpPr>
            <a:spLocks noGrp="1" noRot="1" noChangeAspect="1"/>
          </p:cNvSpPr>
          <p:nvPr>
            <p:ph type="sldImg"/>
          </p:nvPr>
        </p:nvSpPr>
        <p:spPr>
          <a:prstGeom prst="rect">
            <a:avLst/>
          </a:prstGeom>
        </p:spPr>
        <p:txBody>
          <a:bodyPr/>
          <a:lstStyle/>
          <a:p>
            <a:endParaRPr/>
          </a:p>
        </p:txBody>
      </p:sp>
      <p:sp>
        <p:nvSpPr>
          <p:cNvPr id="262" name="Shape 262"/>
          <p:cNvSpPr>
            <a:spLocks noGrp="1"/>
          </p:cNvSpPr>
          <p:nvPr>
            <p:ph type="body" sz="quarter" idx="1"/>
          </p:nvPr>
        </p:nvSpPr>
        <p:spPr>
          <a:prstGeom prst="rect">
            <a:avLst/>
          </a:prstGeom>
        </p:spPr>
        <p:txBody>
          <a:bodyPr/>
          <a:lstStyle/>
          <a:p>
            <a:r>
              <a:t>I wanted to quickly go over some of our the ideas in terms of the type of support that should be provide to BVIP, as derived from the literature as well as our own experience.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Shape 267"/>
          <p:cNvSpPr>
            <a:spLocks noGrp="1" noRot="1" noChangeAspect="1"/>
          </p:cNvSpPr>
          <p:nvPr>
            <p:ph type="sldImg"/>
          </p:nvPr>
        </p:nvSpPr>
        <p:spPr>
          <a:prstGeom prst="rect">
            <a:avLst/>
          </a:prstGeom>
        </p:spPr>
        <p:txBody>
          <a:bodyPr/>
          <a:lstStyle/>
          <a:p>
            <a:endParaRPr/>
          </a:p>
        </p:txBody>
      </p:sp>
      <p:sp>
        <p:nvSpPr>
          <p:cNvPr id="268" name="Shape 268"/>
          <p:cNvSpPr>
            <a:spLocks noGrp="1"/>
          </p:cNvSpPr>
          <p:nvPr>
            <p:ph type="body" sz="quarter" idx="1"/>
          </p:nvPr>
        </p:nvSpPr>
        <p:spPr>
          <a:prstGeom prst="rect">
            <a:avLst/>
          </a:prstGeom>
        </p:spPr>
        <p:txBody>
          <a:bodyPr/>
          <a:lstStyle/>
          <a:p>
            <a:r>
              <a:t>We identified a set of categories of support and skills to be supported by the chatbot.  Let me go though them</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Shape 347"/>
          <p:cNvSpPr>
            <a:spLocks noGrp="1" noRot="1" noChangeAspect="1"/>
          </p:cNvSpPr>
          <p:nvPr>
            <p:ph type="sldImg"/>
          </p:nvPr>
        </p:nvSpPr>
        <p:spPr>
          <a:prstGeom prst="rect">
            <a:avLst/>
          </a:prstGeom>
        </p:spPr>
        <p:txBody>
          <a:bodyPr/>
          <a:lstStyle/>
          <a:p>
            <a:endParaRPr/>
          </a:p>
        </p:txBody>
      </p:sp>
      <p:sp>
        <p:nvSpPr>
          <p:cNvPr id="348" name="Shape 348"/>
          <p:cNvSpPr>
            <a:spLocks noGrp="1"/>
          </p:cNvSpPr>
          <p:nvPr>
            <p:ph type="body" sz="quarter" idx="1"/>
          </p:nvPr>
        </p:nvSpPr>
        <p:spPr>
          <a:prstGeom prst="rect">
            <a:avLst/>
          </a:prstGeom>
        </p:spPr>
        <p:txBody>
          <a:bodyPr/>
          <a:lstStyle/>
          <a:p>
            <a:r>
              <a:t>First, Conversational browsing, which is essentially what we saw in the previous example. </a:t>
            </a:r>
          </a:p>
          <a:p>
            <a:r>
              <a:t>BVIP should be allowed to explore and navigate the artefacts using natural language, so as to support more traditional information seeking tasks.</a:t>
            </a:r>
          </a:p>
          <a:p>
            <a:endParaRPr/>
          </a:p>
          <a:p>
            <a:r>
              <a:t>The idea is to improve on the navigation provided by traditional screen readers, which often require learning complex shortcuts and</a:t>
            </a:r>
          </a:p>
          <a:p>
            <a:r>
              <a:t>lower level knowledge about the structure of artefact (a mental picture)</a:t>
            </a:r>
          </a:p>
          <a:p>
            <a:endParaRPr/>
          </a:p>
          <a:p>
            <a:r>
              <a:t>This category of support is inspired by the work in Web accessibility, in using spoken commands to interact with non visual web browsers and conversational search, non visual scanning and skimming. </a:t>
            </a:r>
          </a:p>
          <a:p>
            <a:endParaRPr/>
          </a:p>
          <a:p>
            <a:endParaRPr/>
          </a:p>
          <a:p>
            <a:r>
              <a:t>Tasks that are rather poorly served by conversational agents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a:spLocks noGrp="1" noRot="1" noChangeAspect="1"/>
          </p:cNvSpPr>
          <p:nvPr>
            <p:ph type="sldImg"/>
          </p:nvPr>
        </p:nvSpPr>
        <p:spPr>
          <a:prstGeom prst="rect">
            <a:avLst/>
          </a:prstGeom>
        </p:spPr>
        <p:txBody>
          <a:bodyPr/>
          <a:lstStyle/>
          <a:p>
            <a:endParaRPr/>
          </a:p>
        </p:txBody>
      </p:sp>
      <p:sp>
        <p:nvSpPr>
          <p:cNvPr id="396" name="Shape 396"/>
          <p:cNvSpPr>
            <a:spLocks noGrp="1"/>
          </p:cNvSpPr>
          <p:nvPr>
            <p:ph type="body" sz="quarter" idx="1"/>
          </p:nvPr>
        </p:nvSpPr>
        <p:spPr>
          <a:prstGeom prst="rect">
            <a:avLst/>
          </a:prstGeom>
        </p:spPr>
        <p:txBody>
          <a:bodyPr/>
          <a:lstStyle/>
          <a:p>
            <a:r>
              <a:t>This category goes one step further and states that:</a:t>
            </a:r>
          </a:p>
          <a:p>
            <a:r>
              <a:t>BVIP should be able to satisfy their information needs without having to sequentially go through all</a:t>
            </a:r>
          </a:p>
          <a:p>
            <a:r>
              <a:t>the website content and structure.</a:t>
            </a:r>
          </a:p>
          <a:p>
            <a:endParaRPr/>
          </a:p>
          <a:p>
            <a:r>
              <a:t>The idea is to allow users to perform natural language queries (NLQ) on the contents of websites, and to inquire about the properties defined in the website's metadata.</a:t>
            </a:r>
          </a:p>
          <a:p>
            <a:endParaRPr/>
          </a:p>
          <a:p>
            <a:r>
              <a:t>This is inspired by the ongoing efforts in conversational Q&amp;A and document-centred digital assistance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prstGeom prst="rect">
            <a:avLst/>
          </a:prstGeom>
        </p:spPr>
        <p:txBody>
          <a:bodyPr/>
          <a:lstStyle/>
          <a:p>
            <a:endParaRPr/>
          </a:p>
        </p:txBody>
      </p:sp>
      <p:sp>
        <p:nvSpPr>
          <p:cNvPr id="142" name="Shape 142"/>
          <p:cNvSpPr>
            <a:spLocks noGrp="1"/>
          </p:cNvSpPr>
          <p:nvPr>
            <p:ph type="body" sz="quarter" idx="1"/>
          </p:nvPr>
        </p:nvSpPr>
        <p:spPr>
          <a:prstGeom prst="rect">
            <a:avLst/>
          </a:prstGeom>
        </p:spPr>
        <p:txBody>
          <a:bodyPr/>
          <a:lstStyle/>
          <a:p>
            <a:r>
              <a:t>The first question here is why do we need a new paradigm? What’s wrong with how we browse the web today.</a:t>
            </a:r>
          </a:p>
          <a:p>
            <a:r>
              <a:t>Well, the web has evolved over time to accommodate to new type of devices and scenarios, but still remains a visual experience. </a:t>
            </a:r>
          </a:p>
          <a:p>
            <a:r>
              <a:t>When we come to this website and we are looking for reviews, we simply scroll down until we find what we are looking for and that’s it.</a:t>
            </a:r>
          </a:p>
          <a:p>
            <a:r>
              <a:t>What’s happening here is that we come with a task in mind and use the features and structure of the website, which are built around a set of principles optimise such visual tasks, so that we can accomplish our goals. </a:t>
            </a:r>
          </a:p>
          <a:p>
            <a:endParaRPr/>
          </a:p>
          <a:p>
            <a:r>
              <a:t>This doesn’t translate well to other type of users and scenarios.</a:t>
            </a:r>
          </a:p>
          <a:p>
            <a:endParaRPr/>
          </a:p>
          <a:p>
            <a:r>
              <a:t>For example Blind and visually impaired users browse the web, normally by using a screen reader. </a:t>
            </a:r>
          </a:p>
          <a:p>
            <a:r>
              <a:t>And the experience is totally different.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Shape 439"/>
          <p:cNvSpPr>
            <a:spLocks noGrp="1" noRot="1" noChangeAspect="1"/>
          </p:cNvSpPr>
          <p:nvPr>
            <p:ph type="sldImg"/>
          </p:nvPr>
        </p:nvSpPr>
        <p:spPr>
          <a:prstGeom prst="rect">
            <a:avLst/>
          </a:prstGeom>
        </p:spPr>
        <p:txBody>
          <a:bodyPr/>
          <a:lstStyle/>
          <a:p>
            <a:endParaRPr/>
          </a:p>
        </p:txBody>
      </p:sp>
      <p:sp>
        <p:nvSpPr>
          <p:cNvPr id="440" name="Shape 440"/>
          <p:cNvSpPr>
            <a:spLocks noGrp="1"/>
          </p:cNvSpPr>
          <p:nvPr>
            <p:ph type="body" sz="quarter" idx="1"/>
          </p:nvPr>
        </p:nvSpPr>
        <p:spPr>
          <a:prstGeom prst="rect">
            <a:avLst/>
          </a:prstGeom>
        </p:spPr>
        <p:txBody>
          <a:bodyPr/>
          <a:lstStyle/>
          <a:p>
            <a:r>
              <a:t>BVIP should also be able to enact user workfows by leveraging the features provided by the website, typically done</a:t>
            </a:r>
          </a:p>
          <a:p>
            <a:r>
              <a:t>by the users, enacting their plan by following links, filling out forms and pressing buttons.</a:t>
            </a:r>
          </a:p>
          <a:p>
            <a:endParaRPr/>
          </a:p>
          <a:p>
            <a:r>
              <a:t>When moving to a conversational</a:t>
            </a:r>
          </a:p>
          <a:p>
            <a:r>
              <a:t>Two ways to go about it</a:t>
            </a:r>
          </a:p>
          <a:p>
            <a:r>
              <a:t>leveraging abstractions that apply to the level of elements or applications (websites)</a:t>
            </a:r>
          </a:p>
          <a:p>
            <a:endParaRPr/>
          </a:p>
          <a:p>
            <a:r>
              <a:t>CaptiSpeak, a non visual browser</a:t>
            </a:r>
          </a:p>
          <a:p>
            <a:r>
              <a:t>which still has the benefit that you don’t need to learn shortcuts…</a:t>
            </a:r>
          </a:p>
          <a:p>
            <a:endParaRPr/>
          </a:p>
          <a:p>
            <a:r>
              <a:t>And the second is something that we have explored in our previous work. Doting websites with annotations domain-specific knowledge.</a:t>
            </a:r>
          </a:p>
          <a:p>
            <a:endParaRPr/>
          </a:p>
          <a:p>
            <a:r>
              <a:t>there is work in accessibility, in automation scripts, predicting next user action, etc. And of course, more generally we see the work on RPA.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p>
            <a:r>
              <a:t>BVIP should be able to easily access and personalise the operational environment. This goes from simple operations</a:t>
            </a:r>
          </a:p>
          <a:p>
            <a:r>
              <a:t>to support the main browsing experience, such as searching and opening websites</a:t>
            </a:r>
          </a:p>
          <a:p>
            <a:r>
              <a:t>and managing the bookmarks, to personalising properties of the voice-based</a:t>
            </a:r>
          </a:p>
          <a:p>
            <a:endParaRPr/>
          </a:p>
          <a:p>
            <a:r>
              <a:t>Most of the work on conversational agents is based on this “one size fits all approach"</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hape 509"/>
          <p:cNvSpPr>
            <a:spLocks noGrp="1" noRot="1" noChangeAspect="1"/>
          </p:cNvSpPr>
          <p:nvPr>
            <p:ph type="sldImg"/>
          </p:nvPr>
        </p:nvSpPr>
        <p:spPr>
          <a:prstGeom prst="rect">
            <a:avLst/>
          </a:prstGeom>
        </p:spPr>
        <p:txBody>
          <a:bodyPr/>
          <a:lstStyle/>
          <a:p>
            <a:endParaRPr/>
          </a:p>
        </p:txBody>
      </p:sp>
      <p:sp>
        <p:nvSpPr>
          <p:cNvPr id="510" name="Shape 510"/>
          <p:cNvSpPr>
            <a:spLocks noGrp="1"/>
          </p:cNvSpPr>
          <p:nvPr>
            <p:ph type="body" sz="quarter" idx="1"/>
          </p:nvPr>
        </p:nvSpPr>
        <p:spPr>
          <a:prstGeom prst="rect">
            <a:avLst/>
          </a:prstGeom>
        </p:spPr>
        <p:txBody>
          <a:bodyPr/>
          <a:lstStyle/>
          <a:p>
            <a:r>
              <a:t>based on heuristics and algorithms, generally focused on automatically fixing accessibility issues, deriving browsing context or predicting next user actions.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Shape 514"/>
          <p:cNvSpPr>
            <a:spLocks noGrp="1" noRot="1" noChangeAspect="1"/>
          </p:cNvSpPr>
          <p:nvPr>
            <p:ph type="sldImg"/>
          </p:nvPr>
        </p:nvSpPr>
        <p:spPr>
          <a:prstGeom prst="rect">
            <a:avLst/>
          </a:prstGeom>
        </p:spPr>
        <p:txBody>
          <a:bodyPr/>
          <a:lstStyle/>
          <a:p>
            <a:endParaRPr/>
          </a:p>
        </p:txBody>
      </p:sp>
      <p:sp>
        <p:nvSpPr>
          <p:cNvPr id="515" name="Shape 515"/>
          <p:cNvSpPr>
            <a:spLocks noGrp="1"/>
          </p:cNvSpPr>
          <p:nvPr>
            <p:ph type="body" sz="quarter" idx="1"/>
          </p:nvPr>
        </p:nvSpPr>
        <p:spPr>
          <a:prstGeom prst="rect">
            <a:avLst/>
          </a:prstGeom>
        </p:spPr>
        <p:txBody>
          <a:bodyPr/>
          <a:lstStyle/>
          <a:p>
            <a:r>
              <a:t>We provided the foundations for deriving a chatbot our of websites equipped with bot-specific annotations.</a:t>
            </a:r>
          </a:p>
          <a:p>
            <a:r>
              <a:t>Which is based on the annotation-based approach.</a:t>
            </a:r>
          </a:p>
          <a:p>
            <a:r>
              <a:t>Where we derived the conversational vocabulary, annotation format and also the middleware..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Shape 519"/>
          <p:cNvSpPr>
            <a:spLocks noGrp="1" noRot="1" noChangeAspect="1"/>
          </p:cNvSpPr>
          <p:nvPr>
            <p:ph type="sldImg"/>
          </p:nvPr>
        </p:nvSpPr>
        <p:spPr>
          <a:prstGeom prst="rect">
            <a:avLst/>
          </a:prstGeom>
        </p:spPr>
        <p:txBody>
          <a:bodyPr/>
          <a:lstStyle/>
          <a:p>
            <a:endParaRPr/>
          </a:p>
        </p:txBody>
      </p:sp>
      <p:sp>
        <p:nvSpPr>
          <p:cNvPr id="520" name="Shape 520"/>
          <p:cNvSpPr>
            <a:spLocks noGrp="1"/>
          </p:cNvSpPr>
          <p:nvPr>
            <p:ph type="body" sz="quarter" idx="1"/>
          </p:nvPr>
        </p:nvSpPr>
        <p:spPr>
          <a:prstGeom prst="rect">
            <a:avLst/>
          </a:prstGeom>
        </p:spPr>
        <p:txBody>
          <a:bodyPr/>
          <a:lstStyle/>
          <a:p>
            <a:r>
              <a:t>Presentation managed by the bot</a:t>
            </a:r>
          </a:p>
          <a:p>
            <a:r>
              <a:t>we want the experience to be homogenous across websites.</a:t>
            </a:r>
          </a:p>
          <a:p>
            <a:r>
              <a:t>and perhaps enable reusable and validated patterns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Shape 523"/>
          <p:cNvSpPr>
            <a:spLocks noGrp="1" noRot="1" noChangeAspect="1"/>
          </p:cNvSpPr>
          <p:nvPr>
            <p:ph type="sldImg"/>
          </p:nvPr>
        </p:nvSpPr>
        <p:spPr>
          <a:prstGeom prst="rect">
            <a:avLst/>
          </a:prstGeom>
        </p:spPr>
        <p:txBody>
          <a:bodyPr/>
          <a:lstStyle/>
          <a:p>
            <a:endParaRPr/>
          </a:p>
        </p:txBody>
      </p:sp>
      <p:sp>
        <p:nvSpPr>
          <p:cNvPr id="524" name="Shape 524"/>
          <p:cNvSpPr>
            <a:spLocks noGrp="1"/>
          </p:cNvSpPr>
          <p:nvPr>
            <p:ph type="body" sz="quarter" idx="1"/>
          </p:nvPr>
        </p:nvSpPr>
        <p:spPr>
          <a:prstGeom prst="rect">
            <a:avLst/>
          </a:prstGeom>
        </p:spPr>
        <p:txBody>
          <a:bodyPr/>
          <a:lstStyle/>
          <a:p>
            <a:r>
              <a:t>The idea behind this is that websites already provide the ingredients for enabling conversational access. When we enter a website with a goal in mind we perform a series of actions that are available in the website, to perform fulfil our goal. In doing this we describe a workflow a user flow.</a:t>
            </a:r>
          </a:p>
          <a:p>
            <a:endParaRPr/>
          </a:p>
          <a:p>
            <a:r>
              <a:t>And indeed either implicitly or explicitly in their design process, web designers and developers think in terms for the user needs and how the website fulfil those needs. There are even these “user flow” diagrams that help UX designers to visualise these user flows.</a:t>
            </a:r>
          </a:p>
          <a:p>
            <a:endParaRPr/>
          </a:p>
          <a:p>
            <a:r>
              <a:t>How do we go from these user enacted workflows, to a conversation. </a:t>
            </a:r>
          </a:p>
          <a:p>
            <a:r>
              <a:t>- A way to dote websites with domain knowledge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Shape 586"/>
          <p:cNvSpPr>
            <a:spLocks noGrp="1" noRot="1" noChangeAspect="1"/>
          </p:cNvSpPr>
          <p:nvPr>
            <p:ph type="sldImg"/>
          </p:nvPr>
        </p:nvSpPr>
        <p:spPr>
          <a:prstGeom prst="rect">
            <a:avLst/>
          </a:prstGeom>
        </p:spPr>
        <p:txBody>
          <a:bodyPr/>
          <a:lstStyle/>
          <a:p>
            <a:endParaRPr/>
          </a:p>
        </p:txBody>
      </p:sp>
      <p:sp>
        <p:nvSpPr>
          <p:cNvPr id="587" name="Shape 587"/>
          <p:cNvSpPr>
            <a:spLocks noGrp="1"/>
          </p:cNvSpPr>
          <p:nvPr>
            <p:ph type="body" sz="quarter" idx="1"/>
          </p:nvPr>
        </p:nvSpPr>
        <p:spPr>
          <a:prstGeom prst="rect">
            <a:avLst/>
          </a:prstGeom>
        </p:spPr>
        <p:txBody>
          <a:bodyPr/>
          <a:lstStyle/>
          <a:p>
            <a:r>
              <a:t>At the very core, and what is driving the annotations and also the middleware, is how we deal with two important types of knowledge that are required when using a website.</a:t>
            </a:r>
          </a:p>
          <a:p>
            <a:endParaRPr/>
          </a:p>
          <a:p>
            <a:r>
              <a:t>First, domain knowledge refers to the knowledge that allows to understand the offerings (content and functionality) and request them. (in any type of system)</a:t>
            </a:r>
          </a:p>
          <a:p>
            <a:r>
              <a:t>In chatbots this is related to the definition of intents, slots, utterances. </a:t>
            </a:r>
          </a:p>
          <a:p>
            <a:endParaRPr/>
          </a:p>
          <a:p>
            <a:r>
              <a:t>In the other hand, we have the interaction knowledge, which refers to the knowledge about the how to use and operate the website.</a:t>
            </a:r>
          </a:p>
          <a:p>
            <a:r>
              <a:t>This would be in chatbot terms the action (or web browsing actions in our case). Meaning how to automate the interactions with the elements of the website. </a:t>
            </a:r>
          </a:p>
          <a:p>
            <a:endParaRPr/>
          </a:p>
          <a:p>
            <a:r>
              <a:t>With this distinction. We know that the domain-knowledge is specific to the website (the concepts such as project, publications) and should be provided by the developers. I will show an example, but this is essentially annotating HTML constructs with attributes denoting intents and some additional metadata.</a:t>
            </a:r>
          </a:p>
          <a:p>
            <a:endParaRPr/>
          </a:p>
          <a:p>
            <a:r>
              <a:t>While the interaction knowledge should be abstracted to the developers. How to process lists and read out paragraph - those are intents and actions that can be already provided by the system. </a:t>
            </a:r>
          </a:p>
          <a:p>
            <a:endParaRPr/>
          </a:p>
          <a:p>
            <a:r>
              <a:t>Indeed, what we do in the generation process is to generate the app-specific chatbot (that brings the specific intents of the website), and combined it with pre-canned bots that are provided by the system. So when the user provides a request, we have a policy in place for selecting the appropriate underlying bot to serve the request..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Shape 756"/>
          <p:cNvSpPr>
            <a:spLocks noGrp="1" noRot="1" noChangeAspect="1"/>
          </p:cNvSpPr>
          <p:nvPr>
            <p:ph type="sldImg"/>
          </p:nvPr>
        </p:nvSpPr>
        <p:spPr>
          <a:prstGeom prst="rect">
            <a:avLst/>
          </a:prstGeom>
        </p:spPr>
        <p:txBody>
          <a:bodyPr/>
          <a:lstStyle/>
          <a:p>
            <a:endParaRPr/>
          </a:p>
        </p:txBody>
      </p:sp>
      <p:sp>
        <p:nvSpPr>
          <p:cNvPr id="757" name="Shape 757"/>
          <p:cNvSpPr>
            <a:spLocks noGrp="1"/>
          </p:cNvSpPr>
          <p:nvPr>
            <p:ph type="body" sz="quarter" idx="1"/>
          </p:nvPr>
        </p:nvSpPr>
        <p:spPr>
          <a:prstGeom prst="rect">
            <a:avLst/>
          </a:prstGeom>
        </p:spPr>
        <p:txBody>
          <a:bodyPr/>
          <a:lstStyle/>
          <a:p>
            <a:r>
              <a:t>I also invite you to check out our demo</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p>
            <a:r>
              <a:t>These screen readers essentially sequentially go through all the components and read out the text or type of components, and the users interact with keyboard, shortcuts, or touch gestures to navigate.</a:t>
            </a:r>
          </a:p>
          <a:p>
            <a:endParaRPr/>
          </a:p>
          <a:p>
            <a:r>
              <a:t>So for the same task, the experience will be something like this:</a:t>
            </a:r>
          </a:p>
          <a:p>
            <a:endParaRPr/>
          </a:p>
          <a:p>
            <a:endParaRPr/>
          </a:p>
          <a:p>
            <a:r>
              <a:t>So essentially, blind and visually impaired users interact at this low level, in terms of the structure and state of the navigation.</a:t>
            </a:r>
          </a:p>
          <a:p>
            <a:r>
              <a:t>The experience is just not the same.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hape 154"/>
          <p:cNvSpPr>
            <a:spLocks noGrp="1" noRot="1" noChangeAspect="1"/>
          </p:cNvSpPr>
          <p:nvPr>
            <p:ph type="sldImg"/>
          </p:nvPr>
        </p:nvSpPr>
        <p:spPr>
          <a:prstGeom prst="rect">
            <a:avLst/>
          </a:prstGeom>
        </p:spPr>
        <p:txBody>
          <a:bodyPr/>
          <a:lstStyle/>
          <a:p>
            <a:endParaRPr/>
          </a:p>
        </p:txBody>
      </p:sp>
      <p:sp>
        <p:nvSpPr>
          <p:cNvPr id="155" name="Shape 155"/>
          <p:cNvSpPr>
            <a:spLocks noGrp="1"/>
          </p:cNvSpPr>
          <p:nvPr>
            <p:ph type="body" sz="quarter" idx="1"/>
          </p:nvPr>
        </p:nvSpPr>
        <p:spPr>
          <a:prstGeom prst="rect">
            <a:avLst/>
          </a:prstGeom>
        </p:spPr>
        <p:txBody>
          <a:bodyPr/>
          <a:lstStyle/>
          <a:p>
            <a:r>
              <a:t>Regular users can also experience issues in browsing the web in scenarios where they are challenged by what is called “situational impairments”.</a:t>
            </a:r>
          </a:p>
          <a:p>
            <a:r>
              <a:t>Contextual situations limit our abilities and our senses and so our abilities to interact.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r>
              <a:t>and here we even fall into public safety issues</a:t>
            </a:r>
          </a:p>
          <a:p>
            <a:endParaRPr/>
          </a:p>
          <a:p>
            <a:r>
              <a:t>And what we are proposing here is a departure from this traditional method of interaction that requires users to translate their goals into low-level actions in a GUI to allow them to express directly their goals.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Shape 166"/>
          <p:cNvSpPr>
            <a:spLocks noGrp="1" noRot="1" noChangeAspect="1"/>
          </p:cNvSpPr>
          <p:nvPr>
            <p:ph type="sldImg"/>
          </p:nvPr>
        </p:nvSpPr>
        <p:spPr>
          <a:prstGeom prst="rect">
            <a:avLst/>
          </a:prstGeom>
        </p:spPr>
        <p:txBody>
          <a:bodyPr/>
          <a:lstStyle/>
          <a:p>
            <a:endParaRPr/>
          </a:p>
        </p:txBody>
      </p:sp>
      <p:sp>
        <p:nvSpPr>
          <p:cNvPr id="167" name="Shape 167"/>
          <p:cNvSpPr>
            <a:spLocks noGrp="1"/>
          </p:cNvSpPr>
          <p:nvPr>
            <p:ph type="body" sz="quarter" idx="1"/>
          </p:nvPr>
        </p:nvSpPr>
        <p:spPr>
          <a:prstGeom prst="rect">
            <a:avLst/>
          </a:prstGeom>
        </p:spPr>
        <p:txBody>
          <a:bodyPr/>
          <a:lstStyle/>
          <a:p>
            <a:r>
              <a:t>So what we are building on is on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a:spLocks noGrp="1" noRot="1" noChangeAspect="1"/>
          </p:cNvSpPr>
          <p:nvPr>
            <p:ph type="sldImg"/>
          </p:nvPr>
        </p:nvSpPr>
        <p:spPr>
          <a:prstGeom prst="rect">
            <a:avLst/>
          </a:prstGeom>
        </p:spPr>
        <p:txBody>
          <a:bodyPr/>
          <a:lstStyle/>
          <a:p>
            <a:endParaRPr/>
          </a:p>
        </p:txBody>
      </p:sp>
      <p:sp>
        <p:nvSpPr>
          <p:cNvPr id="171" name="Shape 171"/>
          <p:cNvSpPr>
            <a:spLocks noGrp="1"/>
          </p:cNvSpPr>
          <p:nvPr>
            <p:ph type="body" sz="quarter" idx="1"/>
          </p:nvPr>
        </p:nvSpPr>
        <p:spPr>
          <a:prstGeom prst="rect">
            <a:avLst/>
          </a:prstGeom>
        </p:spPr>
        <p:txBody>
          <a:bodyPr/>
          <a:lstStyle/>
          <a:p>
            <a:r>
              <a:t>So what we are building on is on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t>Let me illustrate this with an example.</a:t>
            </a:r>
          </a:p>
          <a:p>
            <a:endParaRPr/>
          </a:p>
          <a:p>
            <a:r>
              <a:t>We have our user, that’s browsing the Audible website.</a:t>
            </a:r>
          </a:p>
          <a:p>
            <a:endParaRPr/>
          </a:p>
          <a:p>
            <a:r>
              <a:t>At this point the user can express the request in natural language “I’m looking for new book releases”</a:t>
            </a:r>
          </a:p>
          <a:p>
            <a:r>
              <a:t>The system then should first:</a:t>
            </a:r>
          </a:p>
          <a:p>
            <a:pPr marL="291041" indent="-291041">
              <a:buSzPct val="125000"/>
              <a:buChar char="-"/>
            </a:pPr>
            <a:r>
              <a:t>interpret the so called “intent” of the user (what the user is trying to accomplish)</a:t>
            </a:r>
          </a:p>
          <a:p>
            <a:pPr marL="291041" indent="-291041">
              <a:buSzPct val="125000"/>
              <a:buChar char="-"/>
            </a:pPr>
            <a:r>
              <a:t>perform the appropriate browsing actions, and information extraction, in order to elaborate a response</a:t>
            </a:r>
          </a:p>
          <a:p>
            <a:endParaRPr/>
          </a:p>
          <a:p>
            <a:r>
              <a:t>And so the navigation would continue. </a:t>
            </a:r>
          </a:p>
          <a:p>
            <a:endParaRPr/>
          </a:p>
          <a:p>
            <a:endParaRPr/>
          </a:p>
          <a:p>
            <a:r>
              <a:t>So this is the vision. And in the middle we have the conversational agent that could be Alexa, or a stand-alone app or service.</a:t>
            </a:r>
          </a:p>
          <a:p>
            <a:r>
              <a:t>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a:spLocks noGrp="1" noRot="1" noChangeAspect="1"/>
          </p:cNvSpPr>
          <p:nvPr>
            <p:ph type="sldImg"/>
          </p:nvPr>
        </p:nvSpPr>
        <p:spPr>
          <a:prstGeom prst="rect">
            <a:avLst/>
          </a:prstGeom>
        </p:spPr>
        <p:txBody>
          <a:bodyPr/>
          <a:lstStyle/>
          <a:p>
            <a:endParaRPr/>
          </a:p>
        </p:txBody>
      </p:sp>
      <p:sp>
        <p:nvSpPr>
          <p:cNvPr id="191" name="Shape 191"/>
          <p:cNvSpPr>
            <a:spLocks noGrp="1"/>
          </p:cNvSpPr>
          <p:nvPr>
            <p:ph type="body" sz="quarter" idx="1"/>
          </p:nvPr>
        </p:nvSpPr>
        <p:spPr>
          <a:prstGeom prst="rect">
            <a:avLst/>
          </a:prstGeom>
        </p:spPr>
        <p:txBody>
          <a:bodyPr/>
          <a:lstStyle/>
          <a:p>
            <a:r>
              <a:t>This idea opens up a lot of interesting challenges. And the way we are going about it is by addressing two equally important questions?</a:t>
            </a:r>
          </a:p>
          <a:p>
            <a:endParaRPr/>
          </a:p>
          <a:p>
            <a:r>
              <a:t>Of course, putting the human at the centre. </a:t>
            </a:r>
          </a:p>
          <a:p>
            <a:pPr marL="291041" indent="-291041">
              <a:buSzPct val="125000"/>
              <a:buChar char="-"/>
            </a:pPr>
            <a:r>
              <a:t>How do we design effective conversational access to the Web?</a:t>
            </a:r>
          </a:p>
          <a:p>
            <a:r>
              <a:t>We are talking about a new way of interacting with the Web, so we need to understand what are effective design patterns, guidelines for designing such experiences. But also trying to answer very basic questions, such as if this paradigm brings value to users, in what scenarios, and in what form. </a:t>
            </a:r>
          </a:p>
          <a:p>
            <a:endParaRPr/>
          </a:p>
          <a:p>
            <a:endParaRPr/>
          </a:p>
          <a:p>
            <a:pPr marL="291041" indent="-291041">
              <a:buSzPct val="125000"/>
              <a:buChar char="-"/>
            </a:pPr>
            <a:r>
              <a:t>How can we turn webpages into dialogs with a user?</a:t>
            </a:r>
          </a:p>
          <a:p>
            <a:r>
              <a:t>And the second one is a more technical question, into approaches to turn webpages into dialogs with a user.</a:t>
            </a:r>
          </a:p>
          <a:p>
            <a:r>
              <a:t>And here we are talking about </a:t>
            </a:r>
          </a:p>
          <a:p>
            <a:endParaRPr/>
          </a:p>
          <a:p>
            <a:r>
              <a:t>but also extensions to technical specifications so that the HTML can serve not only graphical interfaces but also conversational interfaces.</a:t>
            </a:r>
          </a:p>
          <a:p>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78000" y="2298700"/>
            <a:ext cx="20828000" cy="4648200"/>
          </a:xfrm>
          <a:prstGeom prst="rect">
            <a:avLst/>
          </a:prstGeom>
        </p:spPr>
        <p:txBody>
          <a:bodyPr anchor="b"/>
          <a:lstStyle/>
          <a:p>
            <a:r>
              <a:t>Title Text</a:t>
            </a:r>
          </a:p>
        </p:txBody>
      </p:sp>
      <p:sp>
        <p:nvSpPr>
          <p:cNvPr id="12" name="Body Level One…"/>
          <p:cNvSpPr txBox="1">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21"/>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Type a quote here.”"/>
          <p:cNvSpPr txBox="1">
            <a:spLocks noGrp="1"/>
          </p:cNvSpPr>
          <p:nvPr>
            <p:ph type="body" sz="quarter" idx="22"/>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21"/>
          </p:nvPr>
        </p:nvSpPr>
        <p:spPr>
          <a:xfrm>
            <a:off x="0" y="0"/>
            <a:ext cx="24384000" cy="16264467"/>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21"/>
          </p:nvPr>
        </p:nvSpPr>
        <p:spPr>
          <a:xfrm>
            <a:off x="3124200" y="-38100"/>
            <a:ext cx="18135600" cy="12096698"/>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635000" y="9512300"/>
            <a:ext cx="23114000" cy="2006600"/>
          </a:xfrm>
          <a:prstGeom prst="rect">
            <a:avLst/>
          </a:prstGeom>
        </p:spPr>
        <p:txBody>
          <a:bodyPr anchor="b"/>
          <a:lstStyle/>
          <a:p>
            <a:r>
              <a:t>Title Text</a:t>
            </a:r>
          </a:p>
        </p:txBody>
      </p:sp>
      <p:sp>
        <p:nvSpPr>
          <p:cNvPr id="22" name="Body Level One…"/>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re">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778000" y="4533900"/>
            <a:ext cx="20828000" cy="46482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21"/>
          </p:nvPr>
        </p:nvSpPr>
        <p:spPr>
          <a:xfrm>
            <a:off x="7950200" y="1104900"/>
            <a:ext cx="17259302" cy="11506201"/>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1651000" y="952500"/>
            <a:ext cx="10223500" cy="5549900"/>
          </a:xfrm>
          <a:prstGeom prst="rect">
            <a:avLst/>
          </a:prstGeom>
        </p:spPr>
        <p:txBody>
          <a:bodyPr anchor="b"/>
          <a:lstStyle>
            <a:lvl1pPr>
              <a:defRPr sz="8400"/>
            </a:lvl1pPr>
          </a:lstStyle>
          <a:p>
            <a:r>
              <a:t>Title Text</a:t>
            </a:r>
          </a:p>
        </p:txBody>
      </p:sp>
      <p:sp>
        <p:nvSpPr>
          <p:cNvPr id="40" name="Body Level One…"/>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21"/>
          </p:nvPr>
        </p:nvSpPr>
        <p:spPr>
          <a:xfrm>
            <a:off x="10960100" y="3149600"/>
            <a:ext cx="13944600" cy="92964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21"/>
          </p:nvPr>
        </p:nvSpPr>
        <p:spPr>
          <a:xfrm>
            <a:off x="15681340" y="7035800"/>
            <a:ext cx="8396678" cy="5600700"/>
          </a:xfrm>
          <a:prstGeom prst="rect">
            <a:avLst/>
          </a:prstGeom>
        </p:spPr>
        <p:txBody>
          <a:bodyPr lIns="91439" tIns="45719" rIns="91439" bIns="45719" anchor="t">
            <a:noAutofit/>
          </a:bodyPr>
          <a:lstStyle/>
          <a:p>
            <a:endParaRPr/>
          </a:p>
        </p:txBody>
      </p:sp>
      <p:sp>
        <p:nvSpPr>
          <p:cNvPr id="84" name="Image"/>
          <p:cNvSpPr>
            <a:spLocks noGrp="1"/>
          </p:cNvSpPr>
          <p:nvPr>
            <p:ph type="pic" sz="quarter" idx="22"/>
          </p:nvPr>
        </p:nvSpPr>
        <p:spPr>
          <a:xfrm>
            <a:off x="15290800" y="1130300"/>
            <a:ext cx="8331200" cy="5554134"/>
          </a:xfrm>
          <a:prstGeom prst="rect">
            <a:avLst/>
          </a:prstGeom>
        </p:spPr>
        <p:txBody>
          <a:bodyPr lIns="91439" tIns="45719" rIns="91439" bIns="45719" anchor="t">
            <a:noAutofit/>
          </a:bodyPr>
          <a:lstStyle/>
          <a:p>
            <a:endParaRPr/>
          </a:p>
        </p:txBody>
      </p:sp>
      <p:sp>
        <p:nvSpPr>
          <p:cNvPr id="85" name="Image"/>
          <p:cNvSpPr>
            <a:spLocks noGrp="1"/>
          </p:cNvSpPr>
          <p:nvPr>
            <p:ph type="pic" idx="23"/>
          </p:nvPr>
        </p:nvSpPr>
        <p:spPr>
          <a:xfrm>
            <a:off x="-304800" y="1130300"/>
            <a:ext cx="17202150" cy="114681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‹N›</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t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tif"/><Relationship Id="rId7" Type="http://schemas.openxmlformats.org/officeDocument/2006/relationships/image" Target="../media/image17.tif"/><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6.tif"/><Relationship Id="rId5" Type="http://schemas.openxmlformats.org/officeDocument/2006/relationships/image" Target="../media/image15.tif"/><Relationship Id="rId4" Type="http://schemas.openxmlformats.org/officeDocument/2006/relationships/image" Target="../media/image14.ti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 name="Group"/>
          <p:cNvGrpSpPr/>
          <p:nvPr/>
        </p:nvGrpSpPr>
        <p:grpSpPr>
          <a:xfrm>
            <a:off x="-397953" y="24432"/>
            <a:ext cx="25254559" cy="8038665"/>
            <a:chOff x="0" y="0"/>
            <a:chExt cx="25254557" cy="8038663"/>
          </a:xfrm>
        </p:grpSpPr>
        <p:pic>
          <p:nvPicPr>
            <p:cNvPr id="119" name="Image" descr="Image"/>
            <p:cNvPicPr>
              <a:picLocks noChangeAspect="1"/>
            </p:cNvPicPr>
            <p:nvPr/>
          </p:nvPicPr>
          <p:blipFill>
            <a:blip r:embed="rId3">
              <a:extLst/>
            </a:blip>
            <a:stretch>
              <a:fillRect/>
            </a:stretch>
          </p:blipFill>
          <p:spPr>
            <a:xfrm>
              <a:off x="4940060" y="0"/>
              <a:ext cx="14517938" cy="8038664"/>
            </a:xfrm>
            <a:prstGeom prst="rect">
              <a:avLst/>
            </a:prstGeom>
            <a:ln w="12700" cap="flat">
              <a:noFill/>
              <a:miter lim="400000"/>
            </a:ln>
            <a:effectLst/>
          </p:spPr>
        </p:pic>
        <p:pic>
          <p:nvPicPr>
            <p:cNvPr id="120" name="Image" descr="Image"/>
            <p:cNvPicPr>
              <a:picLocks/>
            </p:cNvPicPr>
            <p:nvPr/>
          </p:nvPicPr>
          <p:blipFill>
            <a:blip r:embed="rId3">
              <a:extLst/>
            </a:blip>
            <a:srcRect l="96702" t="13311" b="77698"/>
            <a:stretch>
              <a:fillRect/>
            </a:stretch>
          </p:blipFill>
          <p:spPr>
            <a:xfrm>
              <a:off x="18933765" y="1070063"/>
              <a:ext cx="6320793" cy="722648"/>
            </a:xfrm>
            <a:prstGeom prst="rect">
              <a:avLst/>
            </a:prstGeom>
            <a:ln w="12700" cap="flat">
              <a:noFill/>
              <a:miter lim="400000"/>
            </a:ln>
            <a:effectLst/>
          </p:spPr>
        </p:pic>
        <p:pic>
          <p:nvPicPr>
            <p:cNvPr id="121" name="Image" descr="Image"/>
            <p:cNvPicPr>
              <a:picLocks/>
            </p:cNvPicPr>
            <p:nvPr/>
          </p:nvPicPr>
          <p:blipFill>
            <a:blip r:embed="rId3">
              <a:extLst/>
            </a:blip>
            <a:srcRect l="96702" t="13311" b="77698"/>
            <a:stretch>
              <a:fillRect/>
            </a:stretch>
          </p:blipFill>
          <p:spPr>
            <a:xfrm>
              <a:off x="1922338" y="39387"/>
              <a:ext cx="4659884" cy="722648"/>
            </a:xfrm>
            <a:prstGeom prst="rect">
              <a:avLst/>
            </a:prstGeom>
            <a:ln w="12700" cap="flat">
              <a:noFill/>
              <a:miter lim="400000"/>
            </a:ln>
            <a:effectLst/>
          </p:spPr>
        </p:pic>
        <p:pic>
          <p:nvPicPr>
            <p:cNvPr id="122" name="Image" descr="Image"/>
            <p:cNvPicPr>
              <a:picLocks/>
            </p:cNvPicPr>
            <p:nvPr/>
          </p:nvPicPr>
          <p:blipFill>
            <a:blip r:embed="rId3">
              <a:extLst/>
            </a:blip>
            <a:srcRect l="96702" t="13311" b="77698"/>
            <a:stretch>
              <a:fillRect/>
            </a:stretch>
          </p:blipFill>
          <p:spPr>
            <a:xfrm>
              <a:off x="0" y="39387"/>
              <a:ext cx="4659884" cy="722648"/>
            </a:xfrm>
            <a:prstGeom prst="rect">
              <a:avLst/>
            </a:prstGeom>
            <a:ln w="12700" cap="flat">
              <a:noFill/>
              <a:miter lim="400000"/>
            </a:ln>
            <a:effectLst/>
          </p:spPr>
        </p:pic>
      </p:grpSp>
      <p:pic>
        <p:nvPicPr>
          <p:cNvPr id="124" name="2638285.png" descr="2638285.png"/>
          <p:cNvPicPr>
            <a:picLocks noChangeAspect="1"/>
          </p:cNvPicPr>
          <p:nvPr/>
        </p:nvPicPr>
        <p:blipFill>
          <a:blip r:embed="rId4">
            <a:extLst/>
          </a:blip>
          <a:srcRect l="71491" t="38395" r="14633" b="26015"/>
          <a:stretch>
            <a:fillRect/>
          </a:stretch>
        </p:blipFill>
        <p:spPr>
          <a:xfrm>
            <a:off x="20792699" y="3707488"/>
            <a:ext cx="2856113" cy="4881403"/>
          </a:xfrm>
          <a:prstGeom prst="rect">
            <a:avLst/>
          </a:prstGeom>
          <a:ln w="12700">
            <a:miter lim="400000"/>
          </a:ln>
        </p:spPr>
      </p:pic>
      <p:pic>
        <p:nvPicPr>
          <p:cNvPr id="125" name="Image" descr="Image"/>
          <p:cNvPicPr>
            <a:picLocks noChangeAspect="1"/>
          </p:cNvPicPr>
          <p:nvPr/>
        </p:nvPicPr>
        <p:blipFill>
          <a:blip r:embed="rId5">
            <a:extLst/>
          </a:blip>
          <a:stretch>
            <a:fillRect/>
          </a:stretch>
        </p:blipFill>
        <p:spPr>
          <a:xfrm flipH="1">
            <a:off x="15347070" y="4829664"/>
            <a:ext cx="1943026" cy="2564912"/>
          </a:xfrm>
          <a:prstGeom prst="rect">
            <a:avLst/>
          </a:prstGeom>
          <a:ln w="12700">
            <a:miter lim="400000"/>
          </a:ln>
        </p:spPr>
      </p:pic>
      <p:sp>
        <p:nvSpPr>
          <p:cNvPr id="126" name="Callout"/>
          <p:cNvSpPr/>
          <p:nvPr/>
        </p:nvSpPr>
        <p:spPr>
          <a:xfrm>
            <a:off x="19182726" y="3224068"/>
            <a:ext cx="2430861" cy="911623"/>
          </a:xfrm>
          <a:custGeom>
            <a:avLst/>
            <a:gdLst/>
            <a:ahLst/>
            <a:cxnLst>
              <a:cxn ang="0">
                <a:pos x="wd2" y="hd2"/>
              </a:cxn>
              <a:cxn ang="5400000">
                <a:pos x="wd2" y="hd2"/>
              </a:cxn>
              <a:cxn ang="10800000">
                <a:pos x="wd2" y="hd2"/>
              </a:cxn>
              <a:cxn ang="16200000">
                <a:pos x="wd2" y="hd2"/>
              </a:cxn>
            </a:cxnLst>
            <a:rect l="0" t="0" r="r" b="b"/>
            <a:pathLst>
              <a:path w="21600" h="21600" extrusionOk="0">
                <a:moveTo>
                  <a:pt x="1164" y="0"/>
                </a:moveTo>
                <a:cubicBezTo>
                  <a:pt x="520" y="0"/>
                  <a:pt x="0" y="1388"/>
                  <a:pt x="0" y="3103"/>
                </a:cubicBezTo>
                <a:lnTo>
                  <a:pt x="0" y="14876"/>
                </a:lnTo>
                <a:cubicBezTo>
                  <a:pt x="0" y="16592"/>
                  <a:pt x="520" y="17980"/>
                  <a:pt x="1164" y="17980"/>
                </a:cubicBezTo>
                <a:lnTo>
                  <a:pt x="19569" y="17980"/>
                </a:lnTo>
                <a:lnTo>
                  <a:pt x="21600" y="21600"/>
                </a:lnTo>
                <a:lnTo>
                  <a:pt x="20764" y="15328"/>
                </a:lnTo>
                <a:cubicBezTo>
                  <a:pt x="20773" y="15173"/>
                  <a:pt x="20799" y="15037"/>
                  <a:pt x="20799" y="14876"/>
                </a:cubicBezTo>
                <a:lnTo>
                  <a:pt x="20799" y="3103"/>
                </a:lnTo>
                <a:cubicBezTo>
                  <a:pt x="20799" y="1388"/>
                  <a:pt x="20279" y="0"/>
                  <a:pt x="19636" y="0"/>
                </a:cubicBezTo>
                <a:lnTo>
                  <a:pt x="1164" y="0"/>
                </a:lnTo>
                <a:close/>
              </a:path>
            </a:pathLst>
          </a:cu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27" name="Image" descr="Image"/>
          <p:cNvPicPr>
            <a:picLocks noChangeAspect="1"/>
          </p:cNvPicPr>
          <p:nvPr/>
        </p:nvPicPr>
        <p:blipFill>
          <a:blip r:embed="rId6">
            <a:extLst/>
          </a:blip>
          <a:stretch>
            <a:fillRect/>
          </a:stretch>
        </p:blipFill>
        <p:spPr>
          <a:xfrm>
            <a:off x="526366" y="12780087"/>
            <a:ext cx="3618312" cy="768492"/>
          </a:xfrm>
          <a:prstGeom prst="rect">
            <a:avLst/>
          </a:prstGeom>
          <a:ln w="12700">
            <a:miter lim="400000"/>
          </a:ln>
        </p:spPr>
      </p:pic>
      <p:pic>
        <p:nvPicPr>
          <p:cNvPr id="128" name="Image" descr="Image"/>
          <p:cNvPicPr>
            <a:picLocks noChangeAspect="1"/>
          </p:cNvPicPr>
          <p:nvPr/>
        </p:nvPicPr>
        <p:blipFill>
          <a:blip r:embed="rId7">
            <a:extLst/>
          </a:blip>
          <a:stretch>
            <a:fillRect/>
          </a:stretch>
        </p:blipFill>
        <p:spPr>
          <a:xfrm>
            <a:off x="4629631" y="12767101"/>
            <a:ext cx="3128960" cy="794463"/>
          </a:xfrm>
          <a:prstGeom prst="rect">
            <a:avLst/>
          </a:prstGeom>
          <a:ln w="12700">
            <a:miter lim="400000"/>
          </a:ln>
        </p:spPr>
      </p:pic>
      <p:sp>
        <p:nvSpPr>
          <p:cNvPr id="129" name="What can I do in this Website?"/>
          <p:cNvSpPr txBox="1"/>
          <p:nvPr/>
        </p:nvSpPr>
        <p:spPr>
          <a:xfrm>
            <a:off x="19092177" y="3223248"/>
            <a:ext cx="2430860" cy="7292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000">
                <a:solidFill>
                  <a:srgbClr val="FFFFFF"/>
                </a:solidFill>
              </a:defRPr>
            </a:lvl1pPr>
          </a:lstStyle>
          <a:p>
            <a:r>
              <a:t>What can I do in this Website?</a:t>
            </a:r>
          </a:p>
        </p:txBody>
      </p:sp>
      <p:sp>
        <p:nvSpPr>
          <p:cNvPr id="130" name="This cover has been designed using resources from Freepik.com"/>
          <p:cNvSpPr txBox="1"/>
          <p:nvPr/>
        </p:nvSpPr>
        <p:spPr>
          <a:xfrm>
            <a:off x="18473272" y="45060"/>
            <a:ext cx="5858943" cy="317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1400" b="0">
                <a:solidFill>
                  <a:srgbClr val="374957"/>
                </a:solidFill>
                <a:latin typeface="Verdana"/>
                <a:ea typeface="Verdana"/>
                <a:cs typeface="Verdana"/>
                <a:sym typeface="Verdana"/>
              </a:defRPr>
            </a:lvl1pPr>
          </a:lstStyle>
          <a:p>
            <a:r>
              <a:t>This cover has been designed using resources from Freepik.com</a:t>
            </a:r>
          </a:p>
        </p:txBody>
      </p:sp>
      <p:sp>
        <p:nvSpPr>
          <p:cNvPr id="131" name="Conversational Web Browsing"/>
          <p:cNvSpPr txBox="1">
            <a:spLocks noGrp="1"/>
          </p:cNvSpPr>
          <p:nvPr>
            <p:ph type="ctrTitle"/>
          </p:nvPr>
        </p:nvSpPr>
        <p:spPr>
          <a:xfrm>
            <a:off x="1627212" y="8141848"/>
            <a:ext cx="20828001" cy="1587501"/>
          </a:xfrm>
          <a:prstGeom prst="rect">
            <a:avLst/>
          </a:prstGeom>
        </p:spPr>
        <p:txBody>
          <a:bodyPr/>
          <a:lstStyle>
            <a:lvl1pPr>
              <a:defRPr sz="6700">
                <a:latin typeface="Helvetica Neue Light"/>
                <a:ea typeface="Helvetica Neue Light"/>
                <a:cs typeface="Helvetica Neue Light"/>
                <a:sym typeface="Helvetica Neue Light"/>
              </a:defRPr>
            </a:lvl1pPr>
          </a:lstStyle>
          <a:p>
            <a:r>
              <a:t>Conversational Web Browsing</a:t>
            </a:r>
          </a:p>
        </p:txBody>
      </p:sp>
      <p:sp>
        <p:nvSpPr>
          <p:cNvPr id="132" name="Turning interactions with websites in natural-language dialogs"/>
          <p:cNvSpPr txBox="1">
            <a:spLocks noGrp="1"/>
          </p:cNvSpPr>
          <p:nvPr>
            <p:ph type="subTitle" sz="quarter" idx="1"/>
          </p:nvPr>
        </p:nvSpPr>
        <p:spPr>
          <a:xfrm>
            <a:off x="2691883" y="9959287"/>
            <a:ext cx="18698660" cy="911623"/>
          </a:xfrm>
          <a:prstGeom prst="rect">
            <a:avLst/>
          </a:prstGeom>
        </p:spPr>
        <p:txBody>
          <a:bodyPr/>
          <a:lstStyle>
            <a:lvl1pPr defTabSz="726440">
              <a:defRPr sz="5280">
                <a:solidFill>
                  <a:schemeClr val="accent1">
                    <a:lumOff val="-13575"/>
                  </a:schemeClr>
                </a:solidFill>
              </a:defRPr>
            </a:lvl1pPr>
          </a:lstStyle>
          <a:p>
            <a:r>
              <a:t>Turning interactions with websites in natural-language dialogs </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Research Threads"/>
          <p:cNvSpPr/>
          <p:nvPr/>
        </p:nvSpPr>
        <p:spPr>
          <a:xfrm>
            <a:off x="8410072" y="1028699"/>
            <a:ext cx="6029199" cy="939801"/>
          </a:xfrm>
          <a:prstGeom prst="rect">
            <a:avLst/>
          </a:prstGeom>
          <a:solidFill>
            <a:srgbClr val="0365C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584200">
              <a:lnSpc>
                <a:spcPct val="200000"/>
              </a:lnSpc>
              <a:defRPr sz="5500" b="0">
                <a:solidFill>
                  <a:srgbClr val="FFFFFF"/>
                </a:solidFill>
                <a:latin typeface="Helvetica Light"/>
                <a:ea typeface="Helvetica Light"/>
                <a:cs typeface="Helvetica Light"/>
                <a:sym typeface="Helvetica Light"/>
              </a:defRPr>
            </a:lvl1pPr>
          </a:lstStyle>
          <a:p>
            <a:r>
              <a:t>Research Threads </a:t>
            </a:r>
          </a:p>
        </p:txBody>
      </p:sp>
      <p:sp>
        <p:nvSpPr>
          <p:cNvPr id="182" name="Circle"/>
          <p:cNvSpPr/>
          <p:nvPr/>
        </p:nvSpPr>
        <p:spPr>
          <a:xfrm>
            <a:off x="2010641" y="4697868"/>
            <a:ext cx="600960" cy="600961"/>
          </a:xfrm>
          <a:prstGeom prst="ellipse">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3" name="How do we design effective conversational access to the Web?"/>
          <p:cNvSpPr txBox="1"/>
          <p:nvPr/>
        </p:nvSpPr>
        <p:spPr>
          <a:xfrm>
            <a:off x="3066094" y="4577127"/>
            <a:ext cx="16890595" cy="7711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400"/>
            </a:lvl1pPr>
          </a:lstStyle>
          <a:p>
            <a:r>
              <a:t>How do we design effective conversational access to the Web?</a:t>
            </a:r>
          </a:p>
        </p:txBody>
      </p:sp>
      <p:sp>
        <p:nvSpPr>
          <p:cNvPr id="184" name="Circle"/>
          <p:cNvSpPr/>
          <p:nvPr/>
        </p:nvSpPr>
        <p:spPr>
          <a:xfrm>
            <a:off x="2001227" y="7114820"/>
            <a:ext cx="600960" cy="600961"/>
          </a:xfrm>
          <a:prstGeom prst="ellipse">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5" name="How can we turn webpages into dialogs with a user?"/>
          <p:cNvSpPr txBox="1"/>
          <p:nvPr/>
        </p:nvSpPr>
        <p:spPr>
          <a:xfrm>
            <a:off x="3066094" y="6994081"/>
            <a:ext cx="14174827" cy="7711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400"/>
            </a:lvl1pPr>
          </a:lstStyle>
          <a:p>
            <a:r>
              <a:t>How can we turn webpages into dialogs with a user?</a:t>
            </a:r>
          </a:p>
        </p:txBody>
      </p:sp>
      <p:sp>
        <p:nvSpPr>
          <p:cNvPr id="186" name="Effective design patterns, guidelines, and empirical evidence of the impact of this new paradigm"/>
          <p:cNvSpPr txBox="1"/>
          <p:nvPr/>
        </p:nvSpPr>
        <p:spPr>
          <a:xfrm>
            <a:off x="3066094" y="5640646"/>
            <a:ext cx="14621949" cy="4987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lnSpc>
                <a:spcPct val="117999"/>
              </a:lnSpc>
              <a:defRPr sz="2600" b="0"/>
            </a:lvl1pPr>
          </a:lstStyle>
          <a:p>
            <a:r>
              <a:t>Effective design patterns, guidelines, and empirical evidence of the impact of this new paradigm </a:t>
            </a:r>
          </a:p>
        </p:txBody>
      </p:sp>
      <p:sp>
        <p:nvSpPr>
          <p:cNvPr id="187" name="Concepts, techniques, algorithms and extensions to the technical specifications"/>
          <p:cNvSpPr txBox="1"/>
          <p:nvPr/>
        </p:nvSpPr>
        <p:spPr>
          <a:xfrm>
            <a:off x="3066094" y="8056422"/>
            <a:ext cx="12877087" cy="4987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lnSpc>
                <a:spcPct val="117999"/>
              </a:lnSpc>
              <a:defRPr sz="2600" b="0"/>
            </a:lvl1pPr>
          </a:lstStyle>
          <a:p>
            <a:r>
              <a:t>Concepts, techniques, algorithms and extensions to the technical specifications</a:t>
            </a:r>
          </a:p>
        </p:txBody>
      </p:sp>
      <p:sp>
        <p:nvSpPr>
          <p:cNvPr id="188" name="Male"/>
          <p:cNvSpPr/>
          <p:nvPr/>
        </p:nvSpPr>
        <p:spPr>
          <a:xfrm>
            <a:off x="21268312" y="4606206"/>
            <a:ext cx="304900" cy="822715"/>
          </a:xfrm>
          <a:custGeom>
            <a:avLst/>
            <a:gdLst/>
            <a:ahLst/>
            <a:cxnLst>
              <a:cxn ang="0">
                <a:pos x="wd2" y="hd2"/>
              </a:cxn>
              <a:cxn ang="5400000">
                <a:pos x="wd2" y="hd2"/>
              </a:cxn>
              <a:cxn ang="10800000">
                <a:pos x="wd2" y="hd2"/>
              </a:cxn>
              <a:cxn ang="16200000">
                <a:pos x="wd2" y="hd2"/>
              </a:cxn>
            </a:cxnLst>
            <a:rect l="0" t="0" r="r" b="b"/>
            <a:pathLst>
              <a:path w="21547" h="21600" extrusionOk="0">
                <a:moveTo>
                  <a:pt x="10777" y="0"/>
                </a:moveTo>
                <a:cubicBezTo>
                  <a:pt x="9509" y="0"/>
                  <a:pt x="8239" y="180"/>
                  <a:pt x="7271" y="540"/>
                </a:cubicBezTo>
                <a:cubicBezTo>
                  <a:pt x="5335" y="1259"/>
                  <a:pt x="5335" y="2425"/>
                  <a:pt x="7271" y="3144"/>
                </a:cubicBezTo>
                <a:cubicBezTo>
                  <a:pt x="9206" y="3863"/>
                  <a:pt x="12348" y="3863"/>
                  <a:pt x="14284" y="3144"/>
                </a:cubicBezTo>
                <a:cubicBezTo>
                  <a:pt x="16220" y="2425"/>
                  <a:pt x="16220" y="1259"/>
                  <a:pt x="14284" y="540"/>
                </a:cubicBezTo>
                <a:cubicBezTo>
                  <a:pt x="13316" y="180"/>
                  <a:pt x="12046" y="0"/>
                  <a:pt x="10777" y="0"/>
                </a:cubicBezTo>
                <a:close/>
                <a:moveTo>
                  <a:pt x="4845" y="4060"/>
                </a:moveTo>
                <a:cubicBezTo>
                  <a:pt x="2970" y="4060"/>
                  <a:pt x="1445" y="4331"/>
                  <a:pt x="907" y="4563"/>
                </a:cubicBezTo>
                <a:cubicBezTo>
                  <a:pt x="-23" y="4963"/>
                  <a:pt x="-21" y="5438"/>
                  <a:pt x="8" y="5606"/>
                </a:cubicBezTo>
                <a:lnTo>
                  <a:pt x="8" y="12393"/>
                </a:lnTo>
                <a:cubicBezTo>
                  <a:pt x="8" y="12733"/>
                  <a:pt x="732" y="13004"/>
                  <a:pt x="1648" y="13004"/>
                </a:cubicBezTo>
                <a:cubicBezTo>
                  <a:pt x="2563" y="13004"/>
                  <a:pt x="3292" y="12728"/>
                  <a:pt x="3292" y="12393"/>
                </a:cubicBezTo>
                <a:lnTo>
                  <a:pt x="3292" y="6777"/>
                </a:lnTo>
                <a:lnTo>
                  <a:pt x="4791" y="6777"/>
                </a:lnTo>
                <a:lnTo>
                  <a:pt x="4791" y="12641"/>
                </a:lnTo>
                <a:lnTo>
                  <a:pt x="4804" y="12641"/>
                </a:lnTo>
                <a:lnTo>
                  <a:pt x="4804" y="20628"/>
                </a:lnTo>
                <a:cubicBezTo>
                  <a:pt x="4804" y="21163"/>
                  <a:pt x="5982" y="21600"/>
                  <a:pt x="7421" y="21600"/>
                </a:cubicBezTo>
                <a:cubicBezTo>
                  <a:pt x="8860" y="21600"/>
                  <a:pt x="10037" y="21163"/>
                  <a:pt x="10037" y="20628"/>
                </a:cubicBezTo>
                <a:lnTo>
                  <a:pt x="10037" y="12641"/>
                </a:lnTo>
                <a:lnTo>
                  <a:pt x="10777" y="12641"/>
                </a:lnTo>
                <a:lnTo>
                  <a:pt x="11504" y="12641"/>
                </a:lnTo>
                <a:lnTo>
                  <a:pt x="11504" y="20628"/>
                </a:lnTo>
                <a:cubicBezTo>
                  <a:pt x="11504" y="21163"/>
                  <a:pt x="12682" y="21600"/>
                  <a:pt x="14121" y="21600"/>
                </a:cubicBezTo>
                <a:cubicBezTo>
                  <a:pt x="15559" y="21600"/>
                  <a:pt x="16737" y="21163"/>
                  <a:pt x="16737" y="20628"/>
                </a:cubicBezTo>
                <a:lnTo>
                  <a:pt x="16737" y="12636"/>
                </a:lnTo>
                <a:lnTo>
                  <a:pt x="16750" y="12636"/>
                </a:lnTo>
                <a:lnTo>
                  <a:pt x="16750" y="6772"/>
                </a:lnTo>
                <a:lnTo>
                  <a:pt x="18249" y="6772"/>
                </a:lnTo>
                <a:lnTo>
                  <a:pt x="18249" y="12388"/>
                </a:lnTo>
                <a:cubicBezTo>
                  <a:pt x="18249" y="12728"/>
                  <a:pt x="18973" y="12997"/>
                  <a:pt x="19889" y="12997"/>
                </a:cubicBezTo>
                <a:cubicBezTo>
                  <a:pt x="20805" y="12997"/>
                  <a:pt x="21533" y="12723"/>
                  <a:pt x="21533" y="12388"/>
                </a:cubicBezTo>
                <a:lnTo>
                  <a:pt x="21533" y="5606"/>
                </a:lnTo>
                <a:cubicBezTo>
                  <a:pt x="21577" y="5438"/>
                  <a:pt x="21564" y="4957"/>
                  <a:pt x="20634" y="4563"/>
                </a:cubicBezTo>
                <a:cubicBezTo>
                  <a:pt x="20096" y="4336"/>
                  <a:pt x="18566" y="4060"/>
                  <a:pt x="16691" y="4060"/>
                </a:cubicBezTo>
                <a:lnTo>
                  <a:pt x="10777" y="4060"/>
                </a:lnTo>
                <a:lnTo>
                  <a:pt x="4845" y="4060"/>
                </a:lnTo>
                <a:close/>
              </a:path>
            </a:pathLst>
          </a:custGeom>
          <a:solidFill>
            <a:srgbClr val="000000"/>
          </a:solidFill>
          <a:ln w="12700">
            <a:miter lim="400000"/>
          </a:ln>
        </p:spPr>
        <p:txBody>
          <a:bodyPr lIns="71437" tIns="71437" rIns="71437" bIns="71437" anchor="ctr"/>
          <a:lstStyle/>
          <a:p>
            <a:pPr defTabSz="821531">
              <a:defRPr b="0">
                <a:solidFill>
                  <a:srgbClr val="FFFFFF"/>
                </a:solidFill>
                <a:latin typeface="+mn-lt"/>
                <a:ea typeface="+mn-ea"/>
                <a:cs typeface="+mn-cs"/>
                <a:sym typeface="Helvetica Neue Medium"/>
              </a:defRPr>
            </a:pPr>
            <a:endParaRPr/>
          </a:p>
        </p:txBody>
      </p:sp>
      <p:pic>
        <p:nvPicPr>
          <p:cNvPr id="189" name="Image" descr="Image"/>
          <p:cNvPicPr>
            <a:picLocks noChangeAspect="1"/>
          </p:cNvPicPr>
          <p:nvPr/>
        </p:nvPicPr>
        <p:blipFill>
          <a:blip r:embed="rId3">
            <a:extLst/>
          </a:blip>
          <a:stretch>
            <a:fillRect/>
          </a:stretch>
        </p:blipFill>
        <p:spPr>
          <a:xfrm>
            <a:off x="21089025" y="7122877"/>
            <a:ext cx="663472" cy="552030"/>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blind-man-holding-smartphone-close-up.jpeg" descr="blind-man-holding-smartphone-close-up.jpeg"/>
          <p:cNvPicPr>
            <a:picLocks noChangeAspect="1"/>
          </p:cNvPicPr>
          <p:nvPr/>
        </p:nvPicPr>
        <p:blipFill>
          <a:blip r:embed="rId3">
            <a:extLst/>
          </a:blip>
          <a:stretch>
            <a:fillRect/>
          </a:stretch>
        </p:blipFill>
        <p:spPr>
          <a:xfrm>
            <a:off x="-99542" y="-218246"/>
            <a:ext cx="24583084" cy="16390117"/>
          </a:xfrm>
          <a:prstGeom prst="rect">
            <a:avLst/>
          </a:prstGeom>
          <a:ln w="12700">
            <a:miter lim="400000"/>
          </a:ln>
        </p:spPr>
      </p:pic>
      <p:sp>
        <p:nvSpPr>
          <p:cNvPr id="194" name="Human"/>
          <p:cNvSpPr/>
          <p:nvPr/>
        </p:nvSpPr>
        <p:spPr>
          <a:xfrm>
            <a:off x="9844789" y="6466840"/>
            <a:ext cx="4039502" cy="1117601"/>
          </a:xfrm>
          <a:prstGeom prst="rect">
            <a:avLst/>
          </a:prstGeom>
          <a:solidFill>
            <a:srgbClr val="0365C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584200">
              <a:lnSpc>
                <a:spcPct val="200000"/>
              </a:lnSpc>
              <a:defRPr sz="6700" b="0">
                <a:solidFill>
                  <a:srgbClr val="FFFFFF"/>
                </a:solidFill>
                <a:latin typeface="Helvetica Light"/>
                <a:ea typeface="Helvetica Light"/>
                <a:cs typeface="Helvetica Light"/>
                <a:sym typeface="Helvetica Light"/>
              </a:defRPr>
            </a:lvl1pPr>
          </a:lstStyle>
          <a:p>
            <a:r>
              <a:t>Human     </a:t>
            </a:r>
          </a:p>
        </p:txBody>
      </p:sp>
      <p:sp>
        <p:nvSpPr>
          <p:cNvPr id="195" name="Phone photo created by freepik - www.freepik.com"/>
          <p:cNvSpPr txBox="1"/>
          <p:nvPr/>
        </p:nvSpPr>
        <p:spPr>
          <a:xfrm>
            <a:off x="120790" y="13318368"/>
            <a:ext cx="4672163" cy="317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1400" b="0">
                <a:solidFill>
                  <a:srgbClr val="374957"/>
                </a:solidFill>
                <a:latin typeface="Verdana"/>
                <a:ea typeface="Verdana"/>
                <a:cs typeface="Verdana"/>
                <a:sym typeface="Verdana"/>
              </a:defRPr>
            </a:lvl1pPr>
          </a:lstStyle>
          <a:p>
            <a:r>
              <a:t>Phone photo created by freepik - www.freepik.com</a:t>
            </a:r>
          </a:p>
        </p:txBody>
      </p:sp>
      <p:sp>
        <p:nvSpPr>
          <p:cNvPr id="196" name="We are focusing on Blind and Visually impaired users, and for this we are collaborating with UICI. Which is Italian association for the blind and visually impaired."/>
          <p:cNvSpPr txBox="1"/>
          <p:nvPr/>
        </p:nvSpPr>
        <p:spPr>
          <a:xfrm>
            <a:off x="3046511" y="11083445"/>
            <a:ext cx="18290979" cy="1080413"/>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3200" b="0">
                <a:solidFill>
                  <a:srgbClr val="FFFFFF"/>
                </a:solidFill>
                <a:latin typeface="+mn-lt"/>
                <a:ea typeface="+mn-ea"/>
                <a:cs typeface="+mn-cs"/>
                <a:sym typeface="Helvetica Neue Medium"/>
              </a:defRPr>
            </a:lvl1pPr>
          </a:lstStyle>
          <a:p>
            <a:r>
              <a:t>We are focusing on Blind and Visually impaired users, and for this we are collaborating with UICI. Which is Italian association for the blind and visually impaired.</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Understanding Needs and Challenges"/>
          <p:cNvSpPr txBox="1">
            <a:spLocks noGrp="1"/>
          </p:cNvSpPr>
          <p:nvPr>
            <p:ph type="title"/>
          </p:nvPr>
        </p:nvSpPr>
        <p:spPr>
          <a:prstGeom prst="rect">
            <a:avLst/>
          </a:prstGeom>
        </p:spPr>
        <p:txBody>
          <a:bodyPr/>
          <a:lstStyle/>
          <a:p>
            <a:r>
              <a:t>Understanding Needs and Challenges</a:t>
            </a:r>
          </a:p>
        </p:txBody>
      </p:sp>
      <p:sp>
        <p:nvSpPr>
          <p:cNvPr id="201" name="Starting from opportunities and barriers of accessing digital services through different type of technologies that are available to BVIP"/>
          <p:cNvSpPr txBox="1"/>
          <p:nvPr/>
        </p:nvSpPr>
        <p:spPr>
          <a:xfrm>
            <a:off x="3046511" y="11083445"/>
            <a:ext cx="18290979" cy="1080413"/>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3200" b="0">
                <a:solidFill>
                  <a:srgbClr val="FFFFFF"/>
                </a:solidFill>
                <a:latin typeface="+mn-lt"/>
                <a:ea typeface="+mn-ea"/>
                <a:cs typeface="+mn-cs"/>
                <a:sym typeface="Helvetica Neue Medium"/>
              </a:defRPr>
            </a:lvl1pPr>
          </a:lstStyle>
          <a:p>
            <a:r>
              <a:t>Starting from opportunities and barriers of accessing digital services through different type of technologies that are available to BVIP</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 name="Image" descr="Image"/>
          <p:cNvPicPr>
            <a:picLocks noChangeAspect="1"/>
          </p:cNvPicPr>
          <p:nvPr/>
        </p:nvPicPr>
        <p:blipFill>
          <a:blip r:embed="rId3">
            <a:extLst/>
          </a:blip>
          <a:stretch>
            <a:fillRect/>
          </a:stretch>
        </p:blipFill>
        <p:spPr>
          <a:xfrm>
            <a:off x="14336594" y="2850950"/>
            <a:ext cx="8397764" cy="4723743"/>
          </a:xfrm>
          <a:prstGeom prst="rect">
            <a:avLst/>
          </a:prstGeom>
          <a:ln w="12700">
            <a:miter lim="400000"/>
          </a:ln>
        </p:spPr>
      </p:pic>
      <p:pic>
        <p:nvPicPr>
          <p:cNvPr id="206" name="Image" descr="Image"/>
          <p:cNvPicPr>
            <a:picLocks noChangeAspect="1"/>
          </p:cNvPicPr>
          <p:nvPr/>
        </p:nvPicPr>
        <p:blipFill>
          <a:blip r:embed="rId4">
            <a:extLst/>
          </a:blip>
          <a:stretch>
            <a:fillRect/>
          </a:stretch>
        </p:blipFill>
        <p:spPr>
          <a:xfrm>
            <a:off x="1891785" y="2850950"/>
            <a:ext cx="7929838" cy="4723743"/>
          </a:xfrm>
          <a:prstGeom prst="rect">
            <a:avLst/>
          </a:prstGeom>
          <a:ln w="12700">
            <a:miter lim="400000"/>
          </a:ln>
        </p:spPr>
      </p:pic>
      <p:pic>
        <p:nvPicPr>
          <p:cNvPr id="207" name="Image" descr="Image"/>
          <p:cNvPicPr>
            <a:picLocks noChangeAspect="1"/>
          </p:cNvPicPr>
          <p:nvPr/>
        </p:nvPicPr>
        <p:blipFill>
          <a:blip r:embed="rId5">
            <a:extLst/>
          </a:blip>
          <a:stretch>
            <a:fillRect/>
          </a:stretch>
        </p:blipFill>
        <p:spPr>
          <a:xfrm>
            <a:off x="7132969" y="9250119"/>
            <a:ext cx="1626811" cy="2886427"/>
          </a:xfrm>
          <a:prstGeom prst="rect">
            <a:avLst/>
          </a:prstGeom>
          <a:ln w="12700">
            <a:miter lim="400000"/>
          </a:ln>
        </p:spPr>
      </p:pic>
      <p:pic>
        <p:nvPicPr>
          <p:cNvPr id="208" name="Image" descr="Image"/>
          <p:cNvPicPr>
            <a:picLocks noChangeAspect="1"/>
          </p:cNvPicPr>
          <p:nvPr/>
        </p:nvPicPr>
        <p:blipFill>
          <a:blip r:embed="rId6">
            <a:extLst/>
          </a:blip>
          <a:stretch>
            <a:fillRect/>
          </a:stretch>
        </p:blipFill>
        <p:spPr>
          <a:xfrm>
            <a:off x="10502394" y="10454937"/>
            <a:ext cx="2921001" cy="1651001"/>
          </a:xfrm>
          <a:prstGeom prst="rect">
            <a:avLst/>
          </a:prstGeom>
          <a:ln w="12700">
            <a:miter lim="400000"/>
          </a:ln>
        </p:spPr>
      </p:pic>
      <p:pic>
        <p:nvPicPr>
          <p:cNvPr id="209" name="Image" descr="Image"/>
          <p:cNvPicPr>
            <a:picLocks noChangeAspect="1"/>
          </p:cNvPicPr>
          <p:nvPr/>
        </p:nvPicPr>
        <p:blipFill>
          <a:blip r:embed="rId7">
            <a:extLst/>
          </a:blip>
          <a:stretch>
            <a:fillRect/>
          </a:stretch>
        </p:blipFill>
        <p:spPr>
          <a:xfrm>
            <a:off x="13867001" y="9407114"/>
            <a:ext cx="3020731" cy="3020730"/>
          </a:xfrm>
          <a:prstGeom prst="rect">
            <a:avLst/>
          </a:prstGeom>
          <a:ln w="12700">
            <a:miter lim="400000"/>
          </a:ln>
        </p:spPr>
      </p:pic>
      <p:sp>
        <p:nvSpPr>
          <p:cNvPr id="210" name="Accessing digital services"/>
          <p:cNvSpPr/>
          <p:nvPr/>
        </p:nvSpPr>
        <p:spPr>
          <a:xfrm>
            <a:off x="7175473" y="1028699"/>
            <a:ext cx="8498397" cy="939801"/>
          </a:xfrm>
          <a:prstGeom prst="rect">
            <a:avLst/>
          </a:prstGeom>
          <a:solidFill>
            <a:srgbClr val="0365C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584200">
              <a:lnSpc>
                <a:spcPct val="200000"/>
              </a:lnSpc>
              <a:defRPr sz="5500" b="0">
                <a:solidFill>
                  <a:srgbClr val="FFFFFF"/>
                </a:solidFill>
                <a:latin typeface="Helvetica Light"/>
                <a:ea typeface="Helvetica Light"/>
                <a:cs typeface="Helvetica Light"/>
                <a:sym typeface="Helvetica Light"/>
              </a:defRPr>
            </a:lvl1pPr>
          </a:lstStyle>
          <a:p>
            <a:r>
              <a:t>Accessing digital services </a:t>
            </a:r>
          </a:p>
        </p:txBody>
      </p:sp>
      <p:sp>
        <p:nvSpPr>
          <p:cNvPr id="211" name="Screen readers"/>
          <p:cNvSpPr txBox="1"/>
          <p:nvPr/>
        </p:nvSpPr>
        <p:spPr>
          <a:xfrm>
            <a:off x="4260016" y="7704856"/>
            <a:ext cx="2873884" cy="5604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Screen readers</a:t>
            </a:r>
          </a:p>
        </p:txBody>
      </p:sp>
      <p:sp>
        <p:nvSpPr>
          <p:cNvPr id="212" name="Braille keyboards / display"/>
          <p:cNvSpPr txBox="1"/>
          <p:nvPr/>
        </p:nvSpPr>
        <p:spPr>
          <a:xfrm>
            <a:off x="16381409" y="7704856"/>
            <a:ext cx="4903471" cy="5604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Braille keyboards / display</a:t>
            </a:r>
          </a:p>
        </p:txBody>
      </p:sp>
      <p:sp>
        <p:nvSpPr>
          <p:cNvPr id="213" name="Conversational Agents"/>
          <p:cNvSpPr txBox="1"/>
          <p:nvPr/>
        </p:nvSpPr>
        <p:spPr>
          <a:xfrm>
            <a:off x="9845487" y="12645828"/>
            <a:ext cx="4234816" cy="560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Conversational Agents</a:t>
            </a:r>
          </a:p>
        </p:txBody>
      </p:sp>
      <p:sp>
        <p:nvSpPr>
          <p:cNvPr id="214" name="https://visually-impaired-screen-reader-for-mac.peatix.com/"/>
          <p:cNvSpPr txBox="1"/>
          <p:nvPr/>
        </p:nvSpPr>
        <p:spPr>
          <a:xfrm>
            <a:off x="16507921" y="13314790"/>
            <a:ext cx="5205985" cy="3121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1500" b="0"/>
            </a:lvl1pPr>
          </a:lstStyle>
          <a:p>
            <a:r>
              <a:t>https://visually-impaired-screen-reader-for-mac.peatix.com/</a:t>
            </a:r>
          </a:p>
        </p:txBody>
      </p:sp>
      <p:sp>
        <p:nvSpPr>
          <p:cNvPr id="215" name="https://www.smashingmagazine.com/2018/12/voiceover-screen-reader-web-apps/"/>
          <p:cNvSpPr txBox="1"/>
          <p:nvPr/>
        </p:nvSpPr>
        <p:spPr>
          <a:xfrm>
            <a:off x="16507921" y="13061707"/>
            <a:ext cx="7149275" cy="3121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1500" b="0"/>
            </a:lvl1pPr>
          </a:lstStyle>
          <a:p>
            <a:r>
              <a:t>https://www.smashingmagazine.com/2018/12/voiceover-screen-reader-web-apps/</a:t>
            </a:r>
          </a:p>
        </p:txBody>
      </p:sp>
      <p:sp>
        <p:nvSpPr>
          <p:cNvPr id="216" name="Image Sources"/>
          <p:cNvSpPr txBox="1"/>
          <p:nvPr/>
        </p:nvSpPr>
        <p:spPr>
          <a:xfrm>
            <a:off x="16507921" y="12763715"/>
            <a:ext cx="1475804" cy="3246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1500"/>
            </a:lvl1pPr>
          </a:lstStyle>
          <a:p>
            <a:r>
              <a:t>Image Sources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Preliminary Observations"/>
          <p:cNvSpPr/>
          <p:nvPr/>
        </p:nvSpPr>
        <p:spPr>
          <a:xfrm>
            <a:off x="7370006" y="1028699"/>
            <a:ext cx="8109332" cy="939801"/>
          </a:xfrm>
          <a:prstGeom prst="rect">
            <a:avLst/>
          </a:prstGeom>
          <a:solidFill>
            <a:srgbClr val="0365C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584200">
              <a:lnSpc>
                <a:spcPct val="200000"/>
              </a:lnSpc>
              <a:defRPr sz="5500" b="0">
                <a:solidFill>
                  <a:srgbClr val="FFFFFF"/>
                </a:solidFill>
                <a:latin typeface="Helvetica Light"/>
                <a:ea typeface="Helvetica Light"/>
                <a:cs typeface="Helvetica Light"/>
                <a:sym typeface="Helvetica Light"/>
              </a:defRPr>
            </a:lvl1pPr>
          </a:lstStyle>
          <a:p>
            <a:r>
              <a:t>Preliminary Observations </a:t>
            </a:r>
          </a:p>
        </p:txBody>
      </p:sp>
      <p:grpSp>
        <p:nvGrpSpPr>
          <p:cNvPr id="224" name="Group"/>
          <p:cNvGrpSpPr/>
          <p:nvPr/>
        </p:nvGrpSpPr>
        <p:grpSpPr>
          <a:xfrm>
            <a:off x="2010641" y="4335827"/>
            <a:ext cx="12600769" cy="1562275"/>
            <a:chOff x="0" y="0"/>
            <a:chExt cx="12600768" cy="1562273"/>
          </a:xfrm>
        </p:grpSpPr>
        <p:sp>
          <p:nvSpPr>
            <p:cNvPr id="221" name="Circle"/>
            <p:cNvSpPr/>
            <p:nvPr/>
          </p:nvSpPr>
          <p:spPr>
            <a:xfrm>
              <a:off x="0" y="120740"/>
              <a:ext cx="600960" cy="600961"/>
            </a:xfrm>
            <a:prstGeom prst="ellipse">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22" name="Accessibility != Usability"/>
            <p:cNvSpPr txBox="1"/>
            <p:nvPr/>
          </p:nvSpPr>
          <p:spPr>
            <a:xfrm>
              <a:off x="1055453" y="0"/>
              <a:ext cx="6561177" cy="7711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defRPr sz="4400"/>
              </a:lvl1pPr>
            </a:lstStyle>
            <a:p>
              <a:r>
                <a:t>Accessibility != Usability</a:t>
              </a:r>
            </a:p>
          </p:txBody>
        </p:sp>
        <p:sp>
          <p:nvSpPr>
            <p:cNvPr id="223" name="Incorporating accessibility tags does not necessarily make websites usable."/>
            <p:cNvSpPr txBox="1"/>
            <p:nvPr/>
          </p:nvSpPr>
          <p:spPr>
            <a:xfrm>
              <a:off x="1055453" y="1063518"/>
              <a:ext cx="11545316" cy="4987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defTabSz="457200">
                <a:lnSpc>
                  <a:spcPct val="117999"/>
                </a:lnSpc>
                <a:defRPr sz="2600" b="0"/>
              </a:lvl1pPr>
            </a:lstStyle>
            <a:p>
              <a:r>
                <a:t>Incorporating accessibility tags does not necessarily make websites usable.</a:t>
              </a:r>
            </a:p>
          </p:txBody>
        </p:sp>
      </p:grpSp>
      <p:grpSp>
        <p:nvGrpSpPr>
          <p:cNvPr id="228" name="Group"/>
          <p:cNvGrpSpPr/>
          <p:nvPr/>
        </p:nvGrpSpPr>
        <p:grpSpPr>
          <a:xfrm>
            <a:off x="2001226" y="6625781"/>
            <a:ext cx="12610184" cy="1800041"/>
            <a:chOff x="0" y="0"/>
            <a:chExt cx="12610182" cy="1800039"/>
          </a:xfrm>
        </p:grpSpPr>
        <p:sp>
          <p:nvSpPr>
            <p:cNvPr id="225" name="Circle"/>
            <p:cNvSpPr/>
            <p:nvPr/>
          </p:nvSpPr>
          <p:spPr>
            <a:xfrm>
              <a:off x="0" y="120739"/>
              <a:ext cx="600960" cy="600961"/>
            </a:xfrm>
            <a:prstGeom prst="ellipse">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26" name="Building mental maps takes effort"/>
            <p:cNvSpPr txBox="1"/>
            <p:nvPr/>
          </p:nvSpPr>
          <p:spPr>
            <a:xfrm>
              <a:off x="1064867" y="0"/>
              <a:ext cx="9086394" cy="7711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defRPr sz="4400"/>
              </a:lvl1pPr>
            </a:lstStyle>
            <a:p>
              <a:r>
                <a:t>Building mental maps takes effort</a:t>
              </a:r>
            </a:p>
          </p:txBody>
        </p:sp>
        <p:sp>
          <p:nvSpPr>
            <p:cNvPr id="227" name="Part of the process into navigating new websites. This requires users exploring the website, deriving navigation strategies"/>
            <p:cNvSpPr txBox="1"/>
            <p:nvPr/>
          </p:nvSpPr>
          <p:spPr>
            <a:xfrm>
              <a:off x="1064867" y="823397"/>
              <a:ext cx="11545316" cy="97664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defTabSz="457200">
                <a:lnSpc>
                  <a:spcPct val="117999"/>
                </a:lnSpc>
                <a:defRPr sz="2600" b="0"/>
              </a:lvl1pPr>
            </a:lstStyle>
            <a:p>
              <a:r>
                <a:t>Part of the process into navigating new websites. This requires users exploring the website, deriving navigation strategies</a:t>
              </a:r>
            </a:p>
          </p:txBody>
        </p:sp>
      </p:grpSp>
      <p:grpSp>
        <p:nvGrpSpPr>
          <p:cNvPr id="232" name="Group"/>
          <p:cNvGrpSpPr/>
          <p:nvPr/>
        </p:nvGrpSpPr>
        <p:grpSpPr>
          <a:xfrm>
            <a:off x="1991813" y="8871728"/>
            <a:ext cx="13427978" cy="2353228"/>
            <a:chOff x="0" y="0"/>
            <a:chExt cx="13427977" cy="2353227"/>
          </a:xfrm>
        </p:grpSpPr>
        <p:sp>
          <p:nvSpPr>
            <p:cNvPr id="229" name="Circle"/>
            <p:cNvSpPr/>
            <p:nvPr/>
          </p:nvSpPr>
          <p:spPr>
            <a:xfrm>
              <a:off x="0" y="120739"/>
              <a:ext cx="600960" cy="600961"/>
            </a:xfrm>
            <a:prstGeom prst="ellipse">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30" name="From Websites to Apps to Personal assistants"/>
            <p:cNvSpPr txBox="1"/>
            <p:nvPr/>
          </p:nvSpPr>
          <p:spPr>
            <a:xfrm>
              <a:off x="1074281" y="0"/>
              <a:ext cx="12353697" cy="7711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defRPr sz="4400"/>
              </a:lvl1pPr>
            </a:lstStyle>
            <a:p>
              <a:r>
                <a:t>From Websites to Apps to Personal assistants</a:t>
              </a:r>
            </a:p>
          </p:txBody>
        </p:sp>
        <p:sp>
          <p:nvSpPr>
            <p:cNvPr id="231" name="Users engage in usage patterns and fallback mechanisms that involve going from Websites (less usable but richer in terms of services) to Apps to Personal assistants (more usable but poorer in terms of services)"/>
            <p:cNvSpPr txBox="1"/>
            <p:nvPr/>
          </p:nvSpPr>
          <p:spPr>
            <a:xfrm>
              <a:off x="1074281" y="898697"/>
              <a:ext cx="12353696" cy="145453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defTabSz="457200">
                <a:lnSpc>
                  <a:spcPct val="117999"/>
                </a:lnSpc>
                <a:defRPr sz="2600" b="0"/>
              </a:lvl1pPr>
            </a:lstStyle>
            <a:p>
              <a:r>
                <a:t>Users engage in usage patterns and fallback mechanisms that involve going from Websites (less usable but richer in terms of services) to Apps to Personal assistants (more usable but poorer in terms of services)</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1" animBg="1" advAuto="0"/>
      <p:bldP spid="228" grpId="2" animBg="1" advAuto="0"/>
      <p:bldP spid="232" grpId="3"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Preliminary Observations"/>
          <p:cNvSpPr/>
          <p:nvPr/>
        </p:nvSpPr>
        <p:spPr>
          <a:xfrm>
            <a:off x="7370006" y="1028699"/>
            <a:ext cx="8109332" cy="939801"/>
          </a:xfrm>
          <a:prstGeom prst="rect">
            <a:avLst/>
          </a:prstGeom>
          <a:solidFill>
            <a:srgbClr val="0365C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584200">
              <a:lnSpc>
                <a:spcPct val="200000"/>
              </a:lnSpc>
              <a:defRPr sz="5500" b="0">
                <a:solidFill>
                  <a:srgbClr val="FFFFFF"/>
                </a:solidFill>
                <a:latin typeface="Helvetica Light"/>
                <a:ea typeface="Helvetica Light"/>
                <a:cs typeface="Helvetica Light"/>
                <a:sym typeface="Helvetica Light"/>
              </a:defRPr>
            </a:lvl1pPr>
          </a:lstStyle>
          <a:p>
            <a:r>
              <a:t>Preliminary Observations </a:t>
            </a:r>
          </a:p>
        </p:txBody>
      </p:sp>
      <p:grpSp>
        <p:nvGrpSpPr>
          <p:cNvPr id="240" name="Group"/>
          <p:cNvGrpSpPr/>
          <p:nvPr/>
        </p:nvGrpSpPr>
        <p:grpSpPr>
          <a:xfrm>
            <a:off x="2010641" y="4335827"/>
            <a:ext cx="14503438" cy="1801218"/>
            <a:chOff x="0" y="0"/>
            <a:chExt cx="14503437" cy="1801216"/>
          </a:xfrm>
        </p:grpSpPr>
        <p:sp>
          <p:nvSpPr>
            <p:cNvPr id="237" name="Circle"/>
            <p:cNvSpPr/>
            <p:nvPr/>
          </p:nvSpPr>
          <p:spPr>
            <a:xfrm>
              <a:off x="0" y="120740"/>
              <a:ext cx="600960" cy="600961"/>
            </a:xfrm>
            <a:prstGeom prst="ellipse">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38" name="Big barriers to ubiquity of services"/>
            <p:cNvSpPr txBox="1"/>
            <p:nvPr/>
          </p:nvSpPr>
          <p:spPr>
            <a:xfrm>
              <a:off x="1055453" y="0"/>
              <a:ext cx="9250122" cy="7711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defRPr sz="4400"/>
              </a:lvl1pPr>
            </a:lstStyle>
            <a:p>
              <a:r>
                <a:t>Big barriers to ubiquity of services</a:t>
              </a:r>
            </a:p>
          </p:txBody>
        </p:sp>
        <p:sp>
          <p:nvSpPr>
            <p:cNvPr id="239" name="Using digital services from everywhere is challenging, as they impose different interaction styles, different screen readers, with little reuse of knowledge"/>
            <p:cNvSpPr txBox="1"/>
            <p:nvPr/>
          </p:nvSpPr>
          <p:spPr>
            <a:xfrm>
              <a:off x="1055453" y="824574"/>
              <a:ext cx="13447985" cy="97664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defTabSz="457200">
                <a:lnSpc>
                  <a:spcPct val="117999"/>
                </a:lnSpc>
                <a:defRPr sz="2600" b="0"/>
              </a:lvl1pPr>
            </a:lstStyle>
            <a:p>
              <a:r>
                <a:t>Using digital services from everywhere is challenging, as they impose different interaction styles, different screen readers, with little reuse of knowledge</a:t>
              </a:r>
            </a:p>
          </p:txBody>
        </p:sp>
      </p:grpSp>
      <p:grpSp>
        <p:nvGrpSpPr>
          <p:cNvPr id="244" name="Group"/>
          <p:cNvGrpSpPr/>
          <p:nvPr/>
        </p:nvGrpSpPr>
        <p:grpSpPr>
          <a:xfrm>
            <a:off x="2001227" y="6625781"/>
            <a:ext cx="14800880" cy="1800041"/>
            <a:chOff x="0" y="0"/>
            <a:chExt cx="14800880" cy="1800039"/>
          </a:xfrm>
        </p:grpSpPr>
        <p:sp>
          <p:nvSpPr>
            <p:cNvPr id="241" name="Circle"/>
            <p:cNvSpPr/>
            <p:nvPr/>
          </p:nvSpPr>
          <p:spPr>
            <a:xfrm>
              <a:off x="0" y="120739"/>
              <a:ext cx="600960" cy="600961"/>
            </a:xfrm>
            <a:prstGeom prst="ellipse">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42" name="Conversational agents very useful, yet limited"/>
            <p:cNvSpPr txBox="1"/>
            <p:nvPr/>
          </p:nvSpPr>
          <p:spPr>
            <a:xfrm>
              <a:off x="1064867" y="0"/>
              <a:ext cx="12210086" cy="7711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defRPr sz="4400"/>
              </a:lvl1pPr>
            </a:lstStyle>
            <a:p>
              <a:r>
                <a:t>Conversational agents very useful, yet limited</a:t>
              </a:r>
            </a:p>
          </p:txBody>
        </p:sp>
        <p:sp>
          <p:nvSpPr>
            <p:cNvPr id="243" name="Useful for at home automation, quick access to services (mobile) but limited in terms of availability of services, natural language comprehension, operability and personalisation"/>
            <p:cNvSpPr txBox="1"/>
            <p:nvPr/>
          </p:nvSpPr>
          <p:spPr>
            <a:xfrm>
              <a:off x="1064867" y="823397"/>
              <a:ext cx="13736014" cy="97664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defTabSz="457200">
                <a:lnSpc>
                  <a:spcPct val="117999"/>
                </a:lnSpc>
                <a:defRPr sz="2600" b="0"/>
              </a:lvl1pPr>
            </a:lstStyle>
            <a:p>
              <a:r>
                <a:t>Useful for at home automation, quick access to services (mobile) but limited in terms of availability of services, natural language comprehension, operability and personalisation</a:t>
              </a:r>
            </a:p>
          </p:txBody>
        </p:sp>
      </p:grpSp>
      <p:grpSp>
        <p:nvGrpSpPr>
          <p:cNvPr id="248" name="Group"/>
          <p:cNvGrpSpPr/>
          <p:nvPr/>
        </p:nvGrpSpPr>
        <p:grpSpPr>
          <a:xfrm>
            <a:off x="1991812" y="8871728"/>
            <a:ext cx="14375705" cy="1814863"/>
            <a:chOff x="0" y="0"/>
            <a:chExt cx="14375703" cy="1814862"/>
          </a:xfrm>
        </p:grpSpPr>
        <p:sp>
          <p:nvSpPr>
            <p:cNvPr id="245" name="Circle"/>
            <p:cNvSpPr/>
            <p:nvPr/>
          </p:nvSpPr>
          <p:spPr>
            <a:xfrm>
              <a:off x="0" y="120739"/>
              <a:ext cx="600960" cy="600961"/>
            </a:xfrm>
            <a:prstGeom prst="ellipse">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46" name="Making peace with AI limitations, if it brings value"/>
            <p:cNvSpPr txBox="1"/>
            <p:nvPr/>
          </p:nvSpPr>
          <p:spPr>
            <a:xfrm>
              <a:off x="1074281" y="0"/>
              <a:ext cx="13301422" cy="7711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defRPr sz="4400"/>
              </a:lvl1pPr>
            </a:lstStyle>
            <a:p>
              <a:r>
                <a:t>Making peace with AI limitations, if it brings value</a:t>
              </a:r>
            </a:p>
          </p:txBody>
        </p:sp>
        <p:sp>
          <p:nvSpPr>
            <p:cNvPr id="247" name="Privacy concerns, limitations in NLU, services. This makes people find ways to adapt to technology, as the benefits outweigh the limitations."/>
            <p:cNvSpPr txBox="1"/>
            <p:nvPr/>
          </p:nvSpPr>
          <p:spPr>
            <a:xfrm>
              <a:off x="1074281" y="838219"/>
              <a:ext cx="13301423" cy="97664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defTabSz="457200">
                <a:lnSpc>
                  <a:spcPct val="117999"/>
                </a:lnSpc>
                <a:defRPr sz="2600" b="0"/>
              </a:lvl1pPr>
            </a:lstStyle>
            <a:p>
              <a:r>
                <a:t>Privacy concerns, limitations in NLU, services. This makes people find ways to adapt to technology, as the benefits outweigh the limitations. </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 grpId="1" animBg="1" advAuto="0"/>
      <p:bldP spid="244" grpId="2" animBg="1" advAuto="0"/>
      <p:bldP spid="248" grpId="3"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Vorrei che la grafica non fosse una barriera della navigazione. La grafica non mi interessa…"/>
          <p:cNvSpPr txBox="1"/>
          <p:nvPr/>
        </p:nvSpPr>
        <p:spPr>
          <a:xfrm>
            <a:off x="6494913" y="6192267"/>
            <a:ext cx="12366821" cy="13314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4000" i="1"/>
            </a:lvl1pPr>
          </a:lstStyle>
          <a:p>
            <a:r>
              <a:t>Vorrei che la grafica non fosse una barriera della navigazione. La grafica non mi interessa…</a:t>
            </a:r>
          </a:p>
        </p:txBody>
      </p:sp>
      <p:sp>
        <p:nvSpPr>
          <p:cNvPr id="253" name="“"/>
          <p:cNvSpPr txBox="1"/>
          <p:nvPr/>
        </p:nvSpPr>
        <p:spPr>
          <a:xfrm>
            <a:off x="4594694" y="6244670"/>
            <a:ext cx="1285099" cy="18249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1400" i="1">
                <a:solidFill>
                  <a:schemeClr val="accent1"/>
                </a:solidFill>
              </a:defRPr>
            </a:lvl1pPr>
          </a:lstStyle>
          <a:p>
            <a:r>
              <a:t>“</a:t>
            </a:r>
          </a:p>
        </p:txBody>
      </p:sp>
      <p:sp>
        <p:nvSpPr>
          <p:cNvPr id="254" name="”"/>
          <p:cNvSpPr txBox="1"/>
          <p:nvPr/>
        </p:nvSpPr>
        <p:spPr>
          <a:xfrm>
            <a:off x="18950475" y="6244670"/>
            <a:ext cx="1285099" cy="18249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1400" i="1">
                <a:solidFill>
                  <a:schemeClr val="accent1"/>
                </a:solidFill>
              </a:defRPr>
            </a:lvl1pPr>
          </a:lstStyle>
          <a:p>
            <a:r>
              <a:t>”</a:t>
            </a:r>
          </a:p>
        </p:txBody>
      </p:sp>
      <p:sp>
        <p:nvSpPr>
          <p:cNvPr id="255" name="I’d like the graphical interface not to be a barrier to browsing the Web.  Graphical interfaces bring no value to me"/>
          <p:cNvSpPr txBox="1"/>
          <p:nvPr/>
        </p:nvSpPr>
        <p:spPr>
          <a:xfrm>
            <a:off x="6773796" y="9969392"/>
            <a:ext cx="11809055" cy="92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700">
                <a:solidFill>
                  <a:srgbClr val="5E5E5E"/>
                </a:solidFill>
              </a:defRPr>
            </a:lvl1pPr>
          </a:lstStyle>
          <a:p>
            <a:r>
              <a:t>I’d like the graphical interface not to be a barrier to browsing the Web.  Graphical interfaces bring no value to me</a:t>
            </a:r>
          </a:p>
        </p:txBody>
      </p:sp>
      <p:sp>
        <p:nvSpPr>
          <p:cNvPr id="256" name="Graphical interfaces bring no value to the BVIP…"/>
          <p:cNvSpPr txBox="1"/>
          <p:nvPr/>
        </p:nvSpPr>
        <p:spPr>
          <a:xfrm>
            <a:off x="3046511" y="11797704"/>
            <a:ext cx="18290979" cy="1080413"/>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3200" b="0">
                <a:solidFill>
                  <a:srgbClr val="FFFFFF"/>
                </a:solidFill>
                <a:latin typeface="+mn-lt"/>
                <a:ea typeface="+mn-ea"/>
                <a:cs typeface="+mn-cs"/>
                <a:sym typeface="Helvetica Neue Medium"/>
              </a:defRPr>
            </a:pPr>
            <a:r>
              <a:t>Graphical interfaces bring no value to the BVIP </a:t>
            </a:r>
          </a:p>
          <a:p>
            <a:pPr>
              <a:defRPr sz="3200" b="0">
                <a:solidFill>
                  <a:srgbClr val="FFFFFF"/>
                </a:solidFill>
                <a:latin typeface="+mn-lt"/>
                <a:ea typeface="+mn-ea"/>
                <a:cs typeface="+mn-cs"/>
                <a:sym typeface="Helvetica Neue Medium"/>
              </a:defRPr>
            </a:pPr>
            <a:r>
              <a:t>so why should it be the centre of their experience?</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Deconstructing conversational support"/>
          <p:cNvSpPr txBox="1">
            <a:spLocks noGrp="1"/>
          </p:cNvSpPr>
          <p:nvPr>
            <p:ph type="title"/>
          </p:nvPr>
        </p:nvSpPr>
        <p:spPr>
          <a:prstGeom prst="rect">
            <a:avLst/>
          </a:prstGeom>
        </p:spPr>
        <p:txBody>
          <a:bodyPr/>
          <a:lstStyle/>
          <a:p>
            <a:r>
              <a:t>Deconstructing conversational support</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4" name="Screenshot 2020-12-12 at 13.38.28.png" descr="Screenshot 2020-12-12 at 13.38.28.png"/>
          <p:cNvPicPr>
            <a:picLocks noChangeAspect="1"/>
          </p:cNvPicPr>
          <p:nvPr/>
        </p:nvPicPr>
        <p:blipFill>
          <a:blip r:embed="rId3">
            <a:extLst/>
          </a:blip>
          <a:stretch>
            <a:fillRect/>
          </a:stretch>
        </p:blipFill>
        <p:spPr>
          <a:xfrm>
            <a:off x="4307499" y="2470635"/>
            <a:ext cx="15769002" cy="9650631"/>
          </a:xfrm>
          <a:prstGeom prst="rect">
            <a:avLst/>
          </a:prstGeom>
          <a:ln w="12700">
            <a:miter lim="400000"/>
          </a:ln>
        </p:spPr>
      </p:pic>
      <p:sp>
        <p:nvSpPr>
          <p:cNvPr id="265" name="Conversational support"/>
          <p:cNvSpPr/>
          <p:nvPr/>
        </p:nvSpPr>
        <p:spPr>
          <a:xfrm>
            <a:off x="7731829" y="1028699"/>
            <a:ext cx="7385686" cy="939801"/>
          </a:xfrm>
          <a:prstGeom prst="rect">
            <a:avLst/>
          </a:prstGeom>
          <a:solidFill>
            <a:srgbClr val="0365C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584200">
              <a:lnSpc>
                <a:spcPct val="200000"/>
              </a:lnSpc>
              <a:defRPr sz="5500" b="0">
                <a:solidFill>
                  <a:srgbClr val="FFFFFF"/>
                </a:solidFill>
                <a:latin typeface="Helvetica Light"/>
                <a:ea typeface="Helvetica Light"/>
                <a:cs typeface="Helvetica Light"/>
                <a:sym typeface="Helvetica Light"/>
              </a:defRPr>
            </a:lvl1pPr>
          </a:lstStyle>
          <a:p>
            <a:r>
              <a:t>Conversational support</a:t>
            </a:r>
          </a:p>
        </p:txBody>
      </p:sp>
      <p:sp>
        <p:nvSpPr>
          <p:cNvPr id="266" name="Pina, Alessandro, Marcos Baez, and Florian Daniel. &quot;Bringing Cognitive Augmentation to Web Browsing Accessibility.&quot; arXiv preprint arXiv:2012.03743 (2020)."/>
          <p:cNvSpPr txBox="1"/>
          <p:nvPr/>
        </p:nvSpPr>
        <p:spPr>
          <a:xfrm>
            <a:off x="431406" y="12796005"/>
            <a:ext cx="20099342" cy="7778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2300" b="0">
                <a:solidFill>
                  <a:srgbClr val="222222"/>
                </a:solidFill>
                <a:latin typeface="Arial"/>
                <a:ea typeface="Arial"/>
                <a:cs typeface="Arial"/>
                <a:sym typeface="Arial"/>
              </a:defRPr>
            </a:pPr>
            <a:r>
              <a:t>Pina, Alessandro, Marcos Baez, and Florian Daniel. "Bringing Cognitive Augmentation to Web Browsing Accessibility." </a:t>
            </a:r>
            <a:r>
              <a:rPr i="1"/>
              <a:t>arXiv preprint arXiv:2012.03743</a:t>
            </a:r>
            <a:r>
              <a:t> (2020).</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1"/>
          <p:cNvSpPr/>
          <p:nvPr/>
        </p:nvSpPr>
        <p:spPr>
          <a:xfrm>
            <a:off x="441880" y="878276"/>
            <a:ext cx="600961" cy="600961"/>
          </a:xfrm>
          <a:prstGeom prst="ellipse">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b="0">
                <a:solidFill>
                  <a:srgbClr val="FFFFFF"/>
                </a:solidFill>
                <a:latin typeface="+mn-lt"/>
                <a:ea typeface="+mn-ea"/>
                <a:cs typeface="+mn-cs"/>
                <a:sym typeface="Helvetica Neue Medium"/>
              </a:defRPr>
            </a:lvl1pPr>
          </a:lstStyle>
          <a:p>
            <a:r>
              <a:t>1</a:t>
            </a:r>
          </a:p>
        </p:txBody>
      </p:sp>
      <p:sp>
        <p:nvSpPr>
          <p:cNvPr id="271" name="Conversational browsing"/>
          <p:cNvSpPr txBox="1"/>
          <p:nvPr/>
        </p:nvSpPr>
        <p:spPr>
          <a:xfrm>
            <a:off x="1516161" y="757536"/>
            <a:ext cx="6746698" cy="7711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400">
                <a:solidFill>
                  <a:schemeClr val="accent1"/>
                </a:solidFill>
              </a:defRPr>
            </a:lvl1pPr>
          </a:lstStyle>
          <a:p>
            <a:r>
              <a:t>Conversational browsing</a:t>
            </a:r>
          </a:p>
        </p:txBody>
      </p:sp>
      <p:sp>
        <p:nvSpPr>
          <p:cNvPr id="272" name="Rounded Rectangle"/>
          <p:cNvSpPr/>
          <p:nvPr/>
        </p:nvSpPr>
        <p:spPr>
          <a:xfrm>
            <a:off x="18183917" y="4107282"/>
            <a:ext cx="4366123" cy="3883903"/>
          </a:xfrm>
          <a:prstGeom prst="roundRect">
            <a:avLst>
              <a:gd name="adj" fmla="val 3865"/>
            </a:avLst>
          </a:prstGeom>
          <a:solidFill>
            <a:srgbClr val="D5D5D5"/>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73" name="Rectangle"/>
          <p:cNvSpPr/>
          <p:nvPr/>
        </p:nvSpPr>
        <p:spPr>
          <a:xfrm>
            <a:off x="18178079" y="4361211"/>
            <a:ext cx="4377798" cy="3542704"/>
          </a:xfrm>
          <a:prstGeom prst="rect">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74" name="Main"/>
          <p:cNvSpPr txBox="1"/>
          <p:nvPr/>
        </p:nvSpPr>
        <p:spPr>
          <a:xfrm>
            <a:off x="18296410" y="4474881"/>
            <a:ext cx="588163" cy="337007"/>
          </a:xfrm>
          <a:prstGeom prst="rect">
            <a:avLst/>
          </a:prstGeom>
          <a:solidFill>
            <a:srgbClr val="D5D5D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600">
                <a:solidFill>
                  <a:schemeClr val="accent1">
                    <a:lumOff val="-13575"/>
                  </a:schemeClr>
                </a:solidFill>
              </a:defRPr>
            </a:lvl1pPr>
          </a:lstStyle>
          <a:p>
            <a:r>
              <a:t>Main</a:t>
            </a:r>
          </a:p>
        </p:txBody>
      </p:sp>
      <p:sp>
        <p:nvSpPr>
          <p:cNvPr id="275" name="Politics"/>
          <p:cNvSpPr txBox="1"/>
          <p:nvPr/>
        </p:nvSpPr>
        <p:spPr>
          <a:xfrm>
            <a:off x="19026891" y="4474607"/>
            <a:ext cx="828549" cy="3370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600" u="sng">
                <a:solidFill>
                  <a:schemeClr val="accent1">
                    <a:lumOff val="-13575"/>
                  </a:schemeClr>
                </a:solidFill>
              </a:defRPr>
            </a:lvl1pPr>
          </a:lstStyle>
          <a:p>
            <a:r>
              <a:t>Politics</a:t>
            </a:r>
          </a:p>
        </p:txBody>
      </p:sp>
      <p:sp>
        <p:nvSpPr>
          <p:cNvPr id="276" name="Local"/>
          <p:cNvSpPr txBox="1"/>
          <p:nvPr/>
        </p:nvSpPr>
        <p:spPr>
          <a:xfrm>
            <a:off x="19982504" y="4474607"/>
            <a:ext cx="644653" cy="3370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600" u="sng">
                <a:solidFill>
                  <a:schemeClr val="accent1">
                    <a:lumOff val="-13575"/>
                  </a:schemeClr>
                </a:solidFill>
              </a:defRPr>
            </a:lvl1pPr>
          </a:lstStyle>
          <a:p>
            <a:r>
              <a:t>Local</a:t>
            </a:r>
          </a:p>
        </p:txBody>
      </p:sp>
      <p:sp>
        <p:nvSpPr>
          <p:cNvPr id="277" name="Group"/>
          <p:cNvSpPr/>
          <p:nvPr/>
        </p:nvSpPr>
        <p:spPr>
          <a:xfrm>
            <a:off x="18346642" y="5143142"/>
            <a:ext cx="3916377" cy="1084734"/>
          </a:xfrm>
          <a:prstGeom prst="rect">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78" name="Rectangle"/>
          <p:cNvSpPr/>
          <p:nvPr/>
        </p:nvSpPr>
        <p:spPr>
          <a:xfrm>
            <a:off x="18381377" y="6756254"/>
            <a:ext cx="1104799" cy="992552"/>
          </a:xfrm>
          <a:prstGeom prst="rect">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79" name="Tambury matches postponed indefinitely"/>
          <p:cNvSpPr txBox="1"/>
          <p:nvPr/>
        </p:nvSpPr>
        <p:spPr>
          <a:xfrm>
            <a:off x="18568638" y="6743514"/>
            <a:ext cx="923888" cy="7072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1100" b="0"/>
            </a:lvl1pPr>
          </a:lstStyle>
          <a:p>
            <a:r>
              <a:t>Tambury matches postponed indefinitely</a:t>
            </a:r>
          </a:p>
        </p:txBody>
      </p:sp>
      <p:sp>
        <p:nvSpPr>
          <p:cNvPr id="280" name="Featured"/>
          <p:cNvSpPr txBox="1"/>
          <p:nvPr/>
        </p:nvSpPr>
        <p:spPr>
          <a:xfrm>
            <a:off x="18331648" y="6356367"/>
            <a:ext cx="976275" cy="337007"/>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1600"/>
            </a:lvl1pPr>
          </a:lstStyle>
          <a:p>
            <a:r>
              <a:t>Featured</a:t>
            </a:r>
          </a:p>
        </p:txBody>
      </p:sp>
      <p:sp>
        <p:nvSpPr>
          <p:cNvPr id="281" name="Circle"/>
          <p:cNvSpPr/>
          <p:nvPr/>
        </p:nvSpPr>
        <p:spPr>
          <a:xfrm>
            <a:off x="18286899" y="4171750"/>
            <a:ext cx="151762" cy="151763"/>
          </a:xfrm>
          <a:prstGeom prst="ellipse">
            <a:avLst/>
          </a:prstGeom>
          <a:solidFill>
            <a:srgbClr val="FFFFFF"/>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2" name="Circle"/>
          <p:cNvSpPr/>
          <p:nvPr/>
        </p:nvSpPr>
        <p:spPr>
          <a:xfrm>
            <a:off x="18501148" y="4171750"/>
            <a:ext cx="151762" cy="151763"/>
          </a:xfrm>
          <a:prstGeom prst="ellipse">
            <a:avLst/>
          </a:prstGeom>
          <a:solidFill>
            <a:srgbClr val="FFFFFF"/>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3" name="Circle"/>
          <p:cNvSpPr/>
          <p:nvPr/>
        </p:nvSpPr>
        <p:spPr>
          <a:xfrm>
            <a:off x="18717483" y="4171750"/>
            <a:ext cx="151763" cy="151763"/>
          </a:xfrm>
          <a:prstGeom prst="ellipse">
            <a:avLst/>
          </a:prstGeom>
          <a:solidFill>
            <a:srgbClr val="FFFFFF"/>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4" name="World"/>
          <p:cNvSpPr txBox="1"/>
          <p:nvPr/>
        </p:nvSpPr>
        <p:spPr>
          <a:xfrm>
            <a:off x="20739388" y="4474881"/>
            <a:ext cx="674320" cy="3370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600" u="sng">
                <a:solidFill>
                  <a:schemeClr val="accent1">
                    <a:lumOff val="-13575"/>
                  </a:schemeClr>
                </a:solidFill>
              </a:defRPr>
            </a:lvl1pPr>
          </a:lstStyle>
          <a:p>
            <a:r>
              <a:t>World</a:t>
            </a:r>
          </a:p>
        </p:txBody>
      </p:sp>
      <p:sp>
        <p:nvSpPr>
          <p:cNvPr id="285" name="Sports"/>
          <p:cNvSpPr txBox="1"/>
          <p:nvPr/>
        </p:nvSpPr>
        <p:spPr>
          <a:xfrm>
            <a:off x="21525939" y="4474881"/>
            <a:ext cx="754177" cy="3370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600" u="sng">
                <a:solidFill>
                  <a:schemeClr val="accent1">
                    <a:lumOff val="-13575"/>
                  </a:schemeClr>
                </a:solidFill>
              </a:defRPr>
            </a:lvl1pPr>
          </a:lstStyle>
          <a:p>
            <a:r>
              <a:t>Sports</a:t>
            </a:r>
          </a:p>
        </p:txBody>
      </p:sp>
      <p:grpSp>
        <p:nvGrpSpPr>
          <p:cNvPr id="288" name="Group"/>
          <p:cNvGrpSpPr/>
          <p:nvPr/>
        </p:nvGrpSpPr>
        <p:grpSpPr>
          <a:xfrm>
            <a:off x="18501953" y="7506753"/>
            <a:ext cx="828549" cy="101297"/>
            <a:chOff x="0" y="0"/>
            <a:chExt cx="828548" cy="101296"/>
          </a:xfrm>
        </p:grpSpPr>
        <p:sp>
          <p:nvSpPr>
            <p:cNvPr id="286" name="Line"/>
            <p:cNvSpPr/>
            <p:nvPr/>
          </p:nvSpPr>
          <p:spPr>
            <a:xfrm>
              <a:off x="0" y="0"/>
              <a:ext cx="828549" cy="0"/>
            </a:xfrm>
            <a:prstGeom prst="line">
              <a:avLst/>
            </a:prstGeom>
            <a:noFill/>
            <a:ln w="15875"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87" name="Line"/>
            <p:cNvSpPr/>
            <p:nvPr/>
          </p:nvSpPr>
          <p:spPr>
            <a:xfrm>
              <a:off x="0" y="101296"/>
              <a:ext cx="828549" cy="1"/>
            </a:xfrm>
            <a:prstGeom prst="line">
              <a:avLst/>
            </a:prstGeom>
            <a:noFill/>
            <a:ln w="15875"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
        <p:nvSpPr>
          <p:cNvPr id="289" name="Rectangle"/>
          <p:cNvSpPr/>
          <p:nvPr/>
        </p:nvSpPr>
        <p:spPr>
          <a:xfrm>
            <a:off x="19671158" y="6756254"/>
            <a:ext cx="1157140" cy="992552"/>
          </a:xfrm>
          <a:prstGeom prst="rect">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90" name="New vaccine in development for COVID-19"/>
          <p:cNvSpPr txBox="1"/>
          <p:nvPr/>
        </p:nvSpPr>
        <p:spPr>
          <a:xfrm>
            <a:off x="19743622" y="6819714"/>
            <a:ext cx="1082404" cy="5548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1100" b="0"/>
            </a:lvl1pPr>
          </a:lstStyle>
          <a:p>
            <a:r>
              <a:t>New vaccine in development for COVID-19</a:t>
            </a:r>
          </a:p>
        </p:txBody>
      </p:sp>
      <p:grpSp>
        <p:nvGrpSpPr>
          <p:cNvPr id="293" name="Group"/>
          <p:cNvGrpSpPr/>
          <p:nvPr/>
        </p:nvGrpSpPr>
        <p:grpSpPr>
          <a:xfrm>
            <a:off x="19835453" y="7506753"/>
            <a:ext cx="828549" cy="101297"/>
            <a:chOff x="0" y="0"/>
            <a:chExt cx="828548" cy="101296"/>
          </a:xfrm>
        </p:grpSpPr>
        <p:sp>
          <p:nvSpPr>
            <p:cNvPr id="291" name="Line"/>
            <p:cNvSpPr/>
            <p:nvPr/>
          </p:nvSpPr>
          <p:spPr>
            <a:xfrm>
              <a:off x="0" y="0"/>
              <a:ext cx="828549" cy="0"/>
            </a:xfrm>
            <a:prstGeom prst="line">
              <a:avLst/>
            </a:prstGeom>
            <a:noFill/>
            <a:ln w="15875"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92" name="Line"/>
            <p:cNvSpPr/>
            <p:nvPr/>
          </p:nvSpPr>
          <p:spPr>
            <a:xfrm>
              <a:off x="0" y="101296"/>
              <a:ext cx="828549" cy="1"/>
            </a:xfrm>
            <a:prstGeom prst="line">
              <a:avLst/>
            </a:prstGeom>
            <a:noFill/>
            <a:ln w="15875"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
        <p:nvSpPr>
          <p:cNvPr id="294" name="Rectangle"/>
          <p:cNvSpPr/>
          <p:nvPr/>
        </p:nvSpPr>
        <p:spPr>
          <a:xfrm>
            <a:off x="21013281" y="6756254"/>
            <a:ext cx="1168300" cy="992552"/>
          </a:xfrm>
          <a:prstGeom prst="rect">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95" name="The local boy who plays instruments in a unique way"/>
          <p:cNvSpPr txBox="1"/>
          <p:nvPr/>
        </p:nvSpPr>
        <p:spPr>
          <a:xfrm>
            <a:off x="21140621" y="6743514"/>
            <a:ext cx="1082404" cy="7072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1100" b="0"/>
            </a:lvl1pPr>
          </a:lstStyle>
          <a:p>
            <a:r>
              <a:t>The local boy who plays instruments in a unique way</a:t>
            </a:r>
          </a:p>
        </p:txBody>
      </p:sp>
      <p:grpSp>
        <p:nvGrpSpPr>
          <p:cNvPr id="298" name="Group"/>
          <p:cNvGrpSpPr/>
          <p:nvPr/>
        </p:nvGrpSpPr>
        <p:grpSpPr>
          <a:xfrm>
            <a:off x="21232453" y="7506753"/>
            <a:ext cx="828549" cy="101297"/>
            <a:chOff x="0" y="0"/>
            <a:chExt cx="828548" cy="101296"/>
          </a:xfrm>
        </p:grpSpPr>
        <p:sp>
          <p:nvSpPr>
            <p:cNvPr id="296" name="Line"/>
            <p:cNvSpPr/>
            <p:nvPr/>
          </p:nvSpPr>
          <p:spPr>
            <a:xfrm>
              <a:off x="0" y="0"/>
              <a:ext cx="828549" cy="0"/>
            </a:xfrm>
            <a:prstGeom prst="line">
              <a:avLst/>
            </a:prstGeom>
            <a:noFill/>
            <a:ln w="15875"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97" name="Line"/>
            <p:cNvSpPr/>
            <p:nvPr/>
          </p:nvSpPr>
          <p:spPr>
            <a:xfrm>
              <a:off x="0" y="101296"/>
              <a:ext cx="828549" cy="1"/>
            </a:xfrm>
            <a:prstGeom prst="line">
              <a:avLst/>
            </a:prstGeom>
            <a:noFill/>
            <a:ln w="15875"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
        <p:nvSpPr>
          <p:cNvPr id="299" name="Line"/>
          <p:cNvSpPr/>
          <p:nvPr/>
        </p:nvSpPr>
        <p:spPr>
          <a:xfrm flipV="1">
            <a:off x="18355568" y="5192959"/>
            <a:ext cx="3858512" cy="1021891"/>
          </a:xfrm>
          <a:prstGeom prst="line">
            <a:avLst/>
          </a:prstGeom>
          <a:ln w="12700">
            <a:solidFill>
              <a:srgbClr val="000000"/>
            </a:solidFill>
            <a:miter lim="400000"/>
          </a:ln>
        </p:spPr>
        <p:txBody>
          <a:bodyPr lIns="50800" tIns="50800" rIns="50800" bIns="50800" anchor="ctr"/>
          <a:lstStyle/>
          <a:p>
            <a:endParaRPr/>
          </a:p>
        </p:txBody>
      </p:sp>
      <p:sp>
        <p:nvSpPr>
          <p:cNvPr id="300" name="Line"/>
          <p:cNvSpPr/>
          <p:nvPr/>
        </p:nvSpPr>
        <p:spPr>
          <a:xfrm>
            <a:off x="18340479" y="5156155"/>
            <a:ext cx="3888689" cy="1058708"/>
          </a:xfrm>
          <a:prstGeom prst="line">
            <a:avLst/>
          </a:prstGeom>
          <a:ln w="12700">
            <a:solidFill>
              <a:srgbClr val="000000"/>
            </a:solidFill>
            <a:miter lim="400000"/>
          </a:ln>
        </p:spPr>
        <p:txBody>
          <a:bodyPr lIns="50800" tIns="50800" rIns="50800" bIns="50800" anchor="ctr"/>
          <a:lstStyle/>
          <a:p>
            <a:endParaRPr/>
          </a:p>
        </p:txBody>
      </p:sp>
      <p:sp>
        <p:nvSpPr>
          <p:cNvPr id="301" name="Rectangle"/>
          <p:cNvSpPr/>
          <p:nvPr/>
        </p:nvSpPr>
        <p:spPr>
          <a:xfrm>
            <a:off x="18011922" y="4485272"/>
            <a:ext cx="4800699" cy="465838"/>
          </a:xfrm>
          <a:prstGeom prst="rect">
            <a:avLst/>
          </a:prstGeom>
          <a:ln w="50800">
            <a:solidFill>
              <a:schemeClr val="accent5">
                <a:lumOff val="-29866"/>
              </a:scheme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02" name="Rectangle"/>
          <p:cNvSpPr/>
          <p:nvPr/>
        </p:nvSpPr>
        <p:spPr>
          <a:xfrm>
            <a:off x="18298100" y="6676389"/>
            <a:ext cx="1271353" cy="1167295"/>
          </a:xfrm>
          <a:prstGeom prst="rect">
            <a:avLst/>
          </a:prstGeom>
          <a:ln w="50800">
            <a:solidFill>
              <a:schemeClr val="accent5">
                <a:lumOff val="-29866"/>
              </a:scheme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303" name="2638285.png" descr="2638285.png"/>
          <p:cNvPicPr>
            <a:picLocks noChangeAspect="1"/>
          </p:cNvPicPr>
          <p:nvPr/>
        </p:nvPicPr>
        <p:blipFill>
          <a:blip r:embed="rId3">
            <a:extLst/>
          </a:blip>
          <a:srcRect l="71491" t="38395" r="14633" b="26015"/>
          <a:stretch>
            <a:fillRect/>
          </a:stretch>
        </p:blipFill>
        <p:spPr>
          <a:xfrm flipH="1">
            <a:off x="618493" y="5211318"/>
            <a:ext cx="2856113" cy="4881403"/>
          </a:xfrm>
          <a:prstGeom prst="rect">
            <a:avLst/>
          </a:prstGeom>
          <a:ln w="12700">
            <a:miter lim="400000"/>
          </a:ln>
        </p:spPr>
      </p:pic>
      <p:sp>
        <p:nvSpPr>
          <p:cNvPr id="304" name="Callout"/>
          <p:cNvSpPr/>
          <p:nvPr/>
        </p:nvSpPr>
        <p:spPr>
          <a:xfrm flipH="1">
            <a:off x="3998754" y="5040765"/>
            <a:ext cx="12361467" cy="6058695"/>
          </a:xfrm>
          <a:custGeom>
            <a:avLst/>
            <a:gdLst/>
            <a:ahLst/>
            <a:cxnLst>
              <a:cxn ang="0">
                <a:pos x="wd2" y="hd2"/>
              </a:cxn>
              <a:cxn ang="5400000">
                <a:pos x="wd2" y="hd2"/>
              </a:cxn>
              <a:cxn ang="10800000">
                <a:pos x="wd2" y="hd2"/>
              </a:cxn>
              <a:cxn ang="16200000">
                <a:pos x="wd2" y="hd2"/>
              </a:cxn>
            </a:cxnLst>
            <a:rect l="0" t="0" r="r" b="b"/>
            <a:pathLst>
              <a:path w="21600" h="21600" extrusionOk="0">
                <a:moveTo>
                  <a:pt x="1013" y="0"/>
                </a:moveTo>
                <a:cubicBezTo>
                  <a:pt x="454" y="0"/>
                  <a:pt x="0" y="926"/>
                  <a:pt x="0" y="2067"/>
                </a:cubicBezTo>
                <a:lnTo>
                  <a:pt x="0" y="19533"/>
                </a:lnTo>
                <a:cubicBezTo>
                  <a:pt x="0" y="20674"/>
                  <a:pt x="454" y="21600"/>
                  <a:pt x="1013" y="21600"/>
                </a:cubicBezTo>
                <a:lnTo>
                  <a:pt x="18385" y="21600"/>
                </a:lnTo>
                <a:cubicBezTo>
                  <a:pt x="18944" y="21600"/>
                  <a:pt x="19398" y="20674"/>
                  <a:pt x="19398" y="19533"/>
                </a:cubicBezTo>
                <a:lnTo>
                  <a:pt x="19398" y="3585"/>
                </a:lnTo>
                <a:lnTo>
                  <a:pt x="21600" y="2698"/>
                </a:lnTo>
                <a:lnTo>
                  <a:pt x="19385" y="1807"/>
                </a:lnTo>
                <a:cubicBezTo>
                  <a:pt x="19322" y="789"/>
                  <a:pt x="18901" y="0"/>
                  <a:pt x="18385" y="0"/>
                </a:cubicBezTo>
                <a:lnTo>
                  <a:pt x="1013" y="0"/>
                </a:lnTo>
                <a:close/>
              </a:path>
            </a:pathLst>
          </a:cu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05" name="Outline"/>
          <p:cNvSpPr txBox="1"/>
          <p:nvPr/>
        </p:nvSpPr>
        <p:spPr>
          <a:xfrm>
            <a:off x="6658817" y="5336613"/>
            <a:ext cx="1541756" cy="597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defRPr sz="3300"/>
            </a:lvl1pPr>
          </a:lstStyle>
          <a:p>
            <a:r>
              <a:t>Outline</a:t>
            </a:r>
          </a:p>
        </p:txBody>
      </p:sp>
      <p:sp>
        <p:nvSpPr>
          <p:cNvPr id="306" name="BVIP should be allowed to explore and navigate the website using natural language, so as to support more traditional information seeking tasks."/>
          <p:cNvSpPr txBox="1"/>
          <p:nvPr/>
        </p:nvSpPr>
        <p:spPr>
          <a:xfrm>
            <a:off x="1576609" y="1483797"/>
            <a:ext cx="15201622" cy="9766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lnSpc>
                <a:spcPct val="117999"/>
              </a:lnSpc>
              <a:defRPr sz="2600" b="0"/>
            </a:pPr>
            <a:r>
              <a:t>BVIP should be allowed to </a:t>
            </a:r>
            <a:r>
              <a:rPr i="1"/>
              <a:t>explore and navigate</a:t>
            </a:r>
            <a:r>
              <a:t> the website using natural language, so as to support more traditional information seeking tasks.</a:t>
            </a:r>
          </a:p>
        </p:txBody>
      </p:sp>
      <p:sp>
        <p:nvSpPr>
          <p:cNvPr id="307" name="What can I do in this website?"/>
          <p:cNvSpPr txBox="1"/>
          <p:nvPr/>
        </p:nvSpPr>
        <p:spPr>
          <a:xfrm>
            <a:off x="8694873" y="5373613"/>
            <a:ext cx="5792449"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lnSpc>
                <a:spcPct val="117999"/>
              </a:lnSpc>
              <a:defRPr sz="2800" b="0" i="1"/>
            </a:lvl1pPr>
          </a:lstStyle>
          <a:p>
            <a:r>
              <a:t>What can I do in this website?</a:t>
            </a:r>
          </a:p>
        </p:txBody>
      </p:sp>
      <p:sp>
        <p:nvSpPr>
          <p:cNvPr id="308" name="Orientation"/>
          <p:cNvSpPr txBox="1"/>
          <p:nvPr/>
        </p:nvSpPr>
        <p:spPr>
          <a:xfrm>
            <a:off x="5894718" y="6367182"/>
            <a:ext cx="2348942" cy="597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defRPr sz="3300"/>
            </a:lvl1pPr>
          </a:lstStyle>
          <a:p>
            <a:r>
              <a:t>Orientation</a:t>
            </a:r>
          </a:p>
        </p:txBody>
      </p:sp>
      <p:sp>
        <p:nvSpPr>
          <p:cNvPr id="309" name="Where am I?"/>
          <p:cNvSpPr txBox="1"/>
          <p:nvPr/>
        </p:nvSpPr>
        <p:spPr>
          <a:xfrm>
            <a:off x="8719569" y="6404182"/>
            <a:ext cx="5792448"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lnSpc>
                <a:spcPct val="117999"/>
              </a:lnSpc>
              <a:defRPr sz="2800" b="0" i="1"/>
            </a:lvl1pPr>
          </a:lstStyle>
          <a:p>
            <a:r>
              <a:t>Where am I?</a:t>
            </a:r>
          </a:p>
        </p:txBody>
      </p:sp>
      <p:sp>
        <p:nvSpPr>
          <p:cNvPr id="310" name="Navigation"/>
          <p:cNvSpPr txBox="1"/>
          <p:nvPr/>
        </p:nvSpPr>
        <p:spPr>
          <a:xfrm>
            <a:off x="5995302" y="7448278"/>
            <a:ext cx="2248358" cy="597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defRPr sz="3300"/>
            </a:lvl1pPr>
          </a:lstStyle>
          <a:p>
            <a:r>
              <a:t>Navigation</a:t>
            </a:r>
          </a:p>
        </p:txBody>
      </p:sp>
      <p:sp>
        <p:nvSpPr>
          <p:cNvPr id="311" name="Go to the main page"/>
          <p:cNvSpPr txBox="1"/>
          <p:nvPr/>
        </p:nvSpPr>
        <p:spPr>
          <a:xfrm>
            <a:off x="8719569" y="7485278"/>
            <a:ext cx="5792448"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lnSpc>
                <a:spcPct val="117999"/>
              </a:lnSpc>
              <a:defRPr sz="2800" b="0" i="1"/>
            </a:lvl1pPr>
          </a:lstStyle>
          <a:p>
            <a:r>
              <a:t>Go to the main page</a:t>
            </a:r>
          </a:p>
        </p:txBody>
      </p:sp>
      <p:sp>
        <p:nvSpPr>
          <p:cNvPr id="312" name="Lookup"/>
          <p:cNvSpPr txBox="1"/>
          <p:nvPr/>
        </p:nvSpPr>
        <p:spPr>
          <a:xfrm>
            <a:off x="6623533" y="8529374"/>
            <a:ext cx="1620127" cy="597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defRPr sz="3300"/>
            </a:lvl1pPr>
          </a:lstStyle>
          <a:p>
            <a:r>
              <a:t>Lookup</a:t>
            </a:r>
          </a:p>
        </p:txBody>
      </p:sp>
      <p:sp>
        <p:nvSpPr>
          <p:cNvPr id="313" name="Lookup COVID"/>
          <p:cNvSpPr txBox="1"/>
          <p:nvPr/>
        </p:nvSpPr>
        <p:spPr>
          <a:xfrm>
            <a:off x="8719569" y="8579074"/>
            <a:ext cx="5792448"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lnSpc>
                <a:spcPct val="117999"/>
              </a:lnSpc>
              <a:defRPr sz="2800" b="0" i="1"/>
            </a:lvl1pPr>
          </a:lstStyle>
          <a:p>
            <a:r>
              <a:t>Lookup COVID</a:t>
            </a:r>
          </a:p>
        </p:txBody>
      </p:sp>
      <p:sp>
        <p:nvSpPr>
          <p:cNvPr id="314" name="Reading"/>
          <p:cNvSpPr txBox="1"/>
          <p:nvPr/>
        </p:nvSpPr>
        <p:spPr>
          <a:xfrm>
            <a:off x="6476848" y="9741942"/>
            <a:ext cx="1766812" cy="597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defRPr sz="3300"/>
            </a:lvl1pPr>
          </a:lstStyle>
          <a:p>
            <a:r>
              <a:t>Reading</a:t>
            </a:r>
          </a:p>
        </p:txBody>
      </p:sp>
      <p:sp>
        <p:nvSpPr>
          <p:cNvPr id="315" name="Read article; stop reading"/>
          <p:cNvSpPr txBox="1"/>
          <p:nvPr/>
        </p:nvSpPr>
        <p:spPr>
          <a:xfrm>
            <a:off x="8719569" y="9791642"/>
            <a:ext cx="5792448"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lnSpc>
                <a:spcPct val="117999"/>
              </a:lnSpc>
              <a:defRPr sz="2800" b="0" i="1"/>
            </a:lvl1pPr>
          </a:lstStyle>
          <a:p>
            <a:r>
              <a:t>Read article; stop reading</a:t>
            </a:r>
          </a:p>
        </p:txBody>
      </p:sp>
      <p:grpSp>
        <p:nvGrpSpPr>
          <p:cNvPr id="345" name="Group"/>
          <p:cNvGrpSpPr/>
          <p:nvPr/>
        </p:nvGrpSpPr>
        <p:grpSpPr>
          <a:xfrm>
            <a:off x="18210280" y="8421865"/>
            <a:ext cx="4377798" cy="3883903"/>
            <a:chOff x="433531" y="0"/>
            <a:chExt cx="4377796" cy="3883902"/>
          </a:xfrm>
        </p:grpSpPr>
        <p:sp>
          <p:nvSpPr>
            <p:cNvPr id="316" name="Rounded Rectangle"/>
            <p:cNvSpPr/>
            <p:nvPr/>
          </p:nvSpPr>
          <p:spPr>
            <a:xfrm>
              <a:off x="439369" y="0"/>
              <a:ext cx="4366122" cy="3883903"/>
            </a:xfrm>
            <a:prstGeom prst="roundRect">
              <a:avLst>
                <a:gd name="adj" fmla="val 386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17" name="Rectangle"/>
            <p:cNvSpPr/>
            <p:nvPr/>
          </p:nvSpPr>
          <p:spPr>
            <a:xfrm>
              <a:off x="433531" y="253928"/>
              <a:ext cx="4377798" cy="3542704"/>
            </a:xfrm>
            <a:prstGeom prst="rect">
              <a:avLst/>
            </a:prstGeom>
            <a:solidFill>
              <a:srgbClr val="FFFFFF"/>
            </a:solidFill>
            <a:ln w="127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18" name="Main"/>
            <p:cNvSpPr txBox="1"/>
            <p:nvPr/>
          </p:nvSpPr>
          <p:spPr>
            <a:xfrm>
              <a:off x="551861" y="367599"/>
              <a:ext cx="588164" cy="337007"/>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600" u="sng">
                  <a:solidFill>
                    <a:schemeClr val="accent1">
                      <a:lumOff val="-13575"/>
                    </a:schemeClr>
                  </a:solidFill>
                </a:defRPr>
              </a:lvl1pPr>
            </a:lstStyle>
            <a:p>
              <a:r>
                <a:t>Main</a:t>
              </a:r>
            </a:p>
          </p:txBody>
        </p:sp>
        <p:sp>
          <p:nvSpPr>
            <p:cNvPr id="319" name="Politics"/>
            <p:cNvSpPr txBox="1"/>
            <p:nvPr/>
          </p:nvSpPr>
          <p:spPr>
            <a:xfrm>
              <a:off x="1282342" y="367324"/>
              <a:ext cx="828549" cy="3370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600" u="sng">
                  <a:solidFill>
                    <a:schemeClr val="accent1">
                      <a:lumOff val="-13575"/>
                    </a:schemeClr>
                  </a:solidFill>
                </a:defRPr>
              </a:lvl1pPr>
            </a:lstStyle>
            <a:p>
              <a:r>
                <a:t>Politics</a:t>
              </a:r>
            </a:p>
          </p:txBody>
        </p:sp>
        <p:sp>
          <p:nvSpPr>
            <p:cNvPr id="320" name="Local"/>
            <p:cNvSpPr txBox="1"/>
            <p:nvPr/>
          </p:nvSpPr>
          <p:spPr>
            <a:xfrm>
              <a:off x="2237955" y="367324"/>
              <a:ext cx="644653" cy="3370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600" u="sng">
                  <a:solidFill>
                    <a:schemeClr val="accent1">
                      <a:lumOff val="-13575"/>
                    </a:schemeClr>
                  </a:solidFill>
                </a:defRPr>
              </a:lvl1pPr>
            </a:lstStyle>
            <a:p>
              <a:r>
                <a:t>Local</a:t>
              </a:r>
            </a:p>
          </p:txBody>
        </p:sp>
        <p:sp>
          <p:nvSpPr>
            <p:cNvPr id="321" name="Due to the recent COVID development, all the football matches are postponed indefinitely."/>
            <p:cNvSpPr txBox="1"/>
            <p:nvPr/>
          </p:nvSpPr>
          <p:spPr>
            <a:xfrm>
              <a:off x="3019708" y="1558224"/>
              <a:ext cx="1723574" cy="762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defTabSz="457200">
                <a:defRPr sz="1100" b="0">
                  <a:latin typeface="Helvetica"/>
                  <a:ea typeface="Helvetica"/>
                  <a:cs typeface="Helvetica"/>
                  <a:sym typeface="Helvetica"/>
                </a:defRPr>
              </a:lvl1pPr>
            </a:lstStyle>
            <a:p>
              <a:r>
                <a:t>Due to the recent COVID development, all the football matches are postponed indefinitely.</a:t>
              </a:r>
            </a:p>
          </p:txBody>
        </p:sp>
        <p:sp>
          <p:nvSpPr>
            <p:cNvPr id="322" name="Tambury matches postponed indefinitely"/>
            <p:cNvSpPr txBox="1"/>
            <p:nvPr/>
          </p:nvSpPr>
          <p:spPr>
            <a:xfrm>
              <a:off x="1350611" y="814727"/>
              <a:ext cx="3162522" cy="578307"/>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1600"/>
              </a:lvl1pPr>
            </a:lstStyle>
            <a:p>
              <a:r>
                <a:t>Tambury matches postponed indefinitely </a:t>
              </a:r>
            </a:p>
          </p:txBody>
        </p:sp>
        <p:sp>
          <p:nvSpPr>
            <p:cNvPr id="323" name="Circle"/>
            <p:cNvSpPr/>
            <p:nvPr/>
          </p:nvSpPr>
          <p:spPr>
            <a:xfrm>
              <a:off x="542350" y="64468"/>
              <a:ext cx="151763" cy="151762"/>
            </a:xfrm>
            <a:prstGeom prst="ellips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24" name="Circle"/>
            <p:cNvSpPr/>
            <p:nvPr/>
          </p:nvSpPr>
          <p:spPr>
            <a:xfrm>
              <a:off x="756599" y="64468"/>
              <a:ext cx="151763" cy="151762"/>
            </a:xfrm>
            <a:prstGeom prst="ellips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25" name="Circle"/>
            <p:cNvSpPr/>
            <p:nvPr/>
          </p:nvSpPr>
          <p:spPr>
            <a:xfrm>
              <a:off x="972935" y="64468"/>
              <a:ext cx="151762" cy="151762"/>
            </a:xfrm>
            <a:prstGeom prst="ellips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26" name="World"/>
            <p:cNvSpPr txBox="1"/>
            <p:nvPr/>
          </p:nvSpPr>
          <p:spPr>
            <a:xfrm>
              <a:off x="2994839" y="367599"/>
              <a:ext cx="674320" cy="3370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600" u="sng">
                  <a:solidFill>
                    <a:schemeClr val="accent1">
                      <a:lumOff val="-13575"/>
                    </a:schemeClr>
                  </a:solidFill>
                </a:defRPr>
              </a:lvl1pPr>
            </a:lstStyle>
            <a:p>
              <a:r>
                <a:t>World</a:t>
              </a:r>
            </a:p>
          </p:txBody>
        </p:sp>
        <p:sp>
          <p:nvSpPr>
            <p:cNvPr id="327" name="Sports"/>
            <p:cNvSpPr txBox="1"/>
            <p:nvPr/>
          </p:nvSpPr>
          <p:spPr>
            <a:xfrm>
              <a:off x="3781389" y="367599"/>
              <a:ext cx="754178" cy="337007"/>
            </a:xfrm>
            <a:prstGeom prst="rect">
              <a:avLst/>
            </a:prstGeom>
            <a:solidFill>
              <a:srgbClr val="D5D5D5"/>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600">
                  <a:solidFill>
                    <a:schemeClr val="accent1">
                      <a:lumOff val="-13575"/>
                    </a:schemeClr>
                  </a:solidFill>
                </a:defRPr>
              </a:lvl1pPr>
            </a:lstStyle>
            <a:p>
              <a:r>
                <a:t>Sports</a:t>
              </a:r>
            </a:p>
          </p:txBody>
        </p:sp>
        <p:grpSp>
          <p:nvGrpSpPr>
            <p:cNvPr id="330" name="Group"/>
            <p:cNvGrpSpPr/>
            <p:nvPr/>
          </p:nvGrpSpPr>
          <p:grpSpPr>
            <a:xfrm>
              <a:off x="1427064" y="2660096"/>
              <a:ext cx="3009616" cy="167641"/>
              <a:chOff x="0" y="0"/>
              <a:chExt cx="3009614" cy="167640"/>
            </a:xfrm>
          </p:grpSpPr>
          <p:sp>
            <p:nvSpPr>
              <p:cNvPr id="328" name="Line"/>
              <p:cNvSpPr/>
              <p:nvPr/>
            </p:nvSpPr>
            <p:spPr>
              <a:xfrm>
                <a:off x="0" y="0"/>
                <a:ext cx="3009615" cy="0"/>
              </a:xfrm>
              <a:prstGeom prst="line">
                <a:avLst/>
              </a:prstGeom>
              <a:noFill/>
              <a:ln w="15875"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29" name="Line"/>
              <p:cNvSpPr/>
              <p:nvPr/>
            </p:nvSpPr>
            <p:spPr>
              <a:xfrm>
                <a:off x="0" y="167640"/>
                <a:ext cx="3009615" cy="1"/>
              </a:xfrm>
              <a:prstGeom prst="line">
                <a:avLst/>
              </a:prstGeom>
              <a:noFill/>
              <a:ln w="15875"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nvGrpSpPr>
            <p:cNvPr id="334" name="Group"/>
            <p:cNvGrpSpPr/>
            <p:nvPr/>
          </p:nvGrpSpPr>
          <p:grpSpPr>
            <a:xfrm>
              <a:off x="1381527" y="1503672"/>
              <a:ext cx="1509431" cy="876559"/>
              <a:chOff x="113584" y="0"/>
              <a:chExt cx="1509429" cy="876557"/>
            </a:xfrm>
          </p:grpSpPr>
          <p:sp>
            <p:nvSpPr>
              <p:cNvPr id="331" name="Group"/>
              <p:cNvSpPr/>
              <p:nvPr/>
            </p:nvSpPr>
            <p:spPr>
              <a:xfrm>
                <a:off x="115956" y="-1"/>
                <a:ext cx="1507059" cy="876559"/>
              </a:xfrm>
              <a:prstGeom prst="rect">
                <a:avLst/>
              </a:prstGeom>
              <a:solidFill>
                <a:srgbClr val="FFFFFF"/>
              </a:solidFill>
              <a:ln w="127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32" name="Line"/>
              <p:cNvSpPr/>
              <p:nvPr/>
            </p:nvSpPr>
            <p:spPr>
              <a:xfrm flipV="1">
                <a:off x="119390" y="40256"/>
                <a:ext cx="1484792" cy="825776"/>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endParaRPr/>
              </a:p>
            </p:txBody>
          </p:sp>
          <p:sp>
            <p:nvSpPr>
              <p:cNvPr id="333" name="Line"/>
              <p:cNvSpPr/>
              <p:nvPr/>
            </p:nvSpPr>
            <p:spPr>
              <a:xfrm>
                <a:off x="113584" y="10515"/>
                <a:ext cx="1496405" cy="855528"/>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endParaRPr/>
              </a:p>
            </p:txBody>
          </p:sp>
        </p:grpSp>
        <p:grpSp>
          <p:nvGrpSpPr>
            <p:cNvPr id="337" name="Group"/>
            <p:cNvGrpSpPr/>
            <p:nvPr/>
          </p:nvGrpSpPr>
          <p:grpSpPr>
            <a:xfrm>
              <a:off x="1427064" y="3040635"/>
              <a:ext cx="3009616" cy="167641"/>
              <a:chOff x="0" y="0"/>
              <a:chExt cx="3009614" cy="167640"/>
            </a:xfrm>
          </p:grpSpPr>
          <p:sp>
            <p:nvSpPr>
              <p:cNvPr id="335" name="Line"/>
              <p:cNvSpPr/>
              <p:nvPr/>
            </p:nvSpPr>
            <p:spPr>
              <a:xfrm>
                <a:off x="0" y="0"/>
                <a:ext cx="3009615" cy="0"/>
              </a:xfrm>
              <a:prstGeom prst="line">
                <a:avLst/>
              </a:prstGeom>
              <a:noFill/>
              <a:ln w="15875"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36" name="Line"/>
              <p:cNvSpPr/>
              <p:nvPr/>
            </p:nvSpPr>
            <p:spPr>
              <a:xfrm>
                <a:off x="0" y="167640"/>
                <a:ext cx="3009615" cy="1"/>
              </a:xfrm>
              <a:prstGeom prst="line">
                <a:avLst/>
              </a:prstGeom>
              <a:noFill/>
              <a:ln w="15875"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nvGrpSpPr>
            <p:cNvPr id="340" name="Group"/>
            <p:cNvGrpSpPr/>
            <p:nvPr/>
          </p:nvGrpSpPr>
          <p:grpSpPr>
            <a:xfrm>
              <a:off x="1427064" y="3422732"/>
              <a:ext cx="3009616" cy="167641"/>
              <a:chOff x="0" y="0"/>
              <a:chExt cx="3009614" cy="167640"/>
            </a:xfrm>
          </p:grpSpPr>
          <p:sp>
            <p:nvSpPr>
              <p:cNvPr id="338" name="Line"/>
              <p:cNvSpPr/>
              <p:nvPr/>
            </p:nvSpPr>
            <p:spPr>
              <a:xfrm>
                <a:off x="0" y="0"/>
                <a:ext cx="3009615" cy="0"/>
              </a:xfrm>
              <a:prstGeom prst="line">
                <a:avLst/>
              </a:prstGeom>
              <a:noFill/>
              <a:ln w="15875"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39" name="Line"/>
              <p:cNvSpPr/>
              <p:nvPr/>
            </p:nvSpPr>
            <p:spPr>
              <a:xfrm>
                <a:off x="0" y="167640"/>
                <a:ext cx="3009615" cy="1"/>
              </a:xfrm>
              <a:prstGeom prst="line">
                <a:avLst/>
              </a:prstGeom>
              <a:noFill/>
              <a:ln w="15875"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nvGrpSpPr>
            <p:cNvPr id="344" name="Group"/>
            <p:cNvGrpSpPr/>
            <p:nvPr/>
          </p:nvGrpSpPr>
          <p:grpSpPr>
            <a:xfrm>
              <a:off x="629742" y="904313"/>
              <a:ext cx="641135" cy="2722898"/>
              <a:chOff x="629742" y="0"/>
              <a:chExt cx="641134" cy="2722897"/>
            </a:xfrm>
          </p:grpSpPr>
          <p:sp>
            <p:nvSpPr>
              <p:cNvPr id="341" name="Group"/>
              <p:cNvSpPr/>
              <p:nvPr/>
            </p:nvSpPr>
            <p:spPr>
              <a:xfrm>
                <a:off x="630749" y="-1"/>
                <a:ext cx="640128" cy="2722899"/>
              </a:xfrm>
              <a:prstGeom prst="rect">
                <a:avLst/>
              </a:prstGeom>
              <a:solidFill>
                <a:srgbClr val="FFFFFF"/>
              </a:solidFill>
              <a:ln w="127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42" name="Line"/>
              <p:cNvSpPr/>
              <p:nvPr/>
            </p:nvSpPr>
            <p:spPr>
              <a:xfrm flipV="1">
                <a:off x="632208" y="125050"/>
                <a:ext cx="630670" cy="2565152"/>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endParaRPr/>
              </a:p>
            </p:txBody>
          </p:sp>
          <p:sp>
            <p:nvSpPr>
              <p:cNvPr id="343" name="Line"/>
              <p:cNvSpPr/>
              <p:nvPr/>
            </p:nvSpPr>
            <p:spPr>
              <a:xfrm>
                <a:off x="629742" y="32665"/>
                <a:ext cx="635603" cy="2657571"/>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endParaRPr/>
              </a:p>
            </p:txBody>
          </p:sp>
        </p:grpSp>
      </p:grpSp>
      <p:sp>
        <p:nvSpPr>
          <p:cNvPr id="346" name="Line"/>
          <p:cNvSpPr/>
          <p:nvPr/>
        </p:nvSpPr>
        <p:spPr>
          <a:xfrm flipV="1">
            <a:off x="19413836" y="7506752"/>
            <a:ext cx="1" cy="1801156"/>
          </a:xfrm>
          <a:prstGeom prst="line">
            <a:avLst/>
          </a:prstGeom>
          <a:ln w="38100">
            <a:solidFill>
              <a:srgbClr val="000000"/>
            </a:solidFill>
            <a:miter lim="400000"/>
            <a:headEnd type="triangle"/>
          </a:ln>
        </p:spPr>
        <p:txBody>
          <a:bodyPr lIns="71437" tIns="71437" rIns="71437" bIns="71437" anchor="ctr"/>
          <a:lstStyle/>
          <a:p>
            <a:pPr defTabSz="821531">
              <a:defRPr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Double-click to edit"/>
          <p:cNvSpPr txBox="1">
            <a:spLocks noGrp="1"/>
          </p:cNvSpPr>
          <p:nvPr>
            <p:ph type="title"/>
          </p:nvPr>
        </p:nvSpPr>
        <p:spPr>
          <a:prstGeom prst="rect">
            <a:avLst/>
          </a:prstGeom>
        </p:spPr>
        <p:txBody>
          <a:bodyPr/>
          <a:lstStyle/>
          <a:p>
            <a:endParaRPr/>
          </a:p>
        </p:txBody>
      </p:sp>
      <p:sp>
        <p:nvSpPr>
          <p:cNvPr id="137" name="Double-click to edit"/>
          <p:cNvSpPr txBox="1">
            <a:spLocks noGrp="1"/>
          </p:cNvSpPr>
          <p:nvPr>
            <p:ph type="body" idx="1"/>
          </p:nvPr>
        </p:nvSpPr>
        <p:spPr>
          <a:prstGeom prst="rect">
            <a:avLst/>
          </a:prstGeom>
        </p:spPr>
        <p:txBody>
          <a:bodyPr/>
          <a:lstStyle/>
          <a:p>
            <a:endParaRPr/>
          </a:p>
        </p:txBody>
      </p:sp>
      <p:pic>
        <p:nvPicPr>
          <p:cNvPr id="138" name="conweb-normal.mp4" descr="conweb-normal.mp4"/>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0" y="0"/>
            <a:ext cx="24384000" cy="13716000"/>
          </a:xfrm>
          <a:prstGeom prst="rect">
            <a:avLst/>
          </a:prstGeom>
          <a:ln w="12700">
            <a:miter lim="400000"/>
          </a:ln>
        </p:spPr>
      </p:pic>
      <p:sp>
        <p:nvSpPr>
          <p:cNvPr id="139" name="The Web today"/>
          <p:cNvSpPr/>
          <p:nvPr/>
        </p:nvSpPr>
        <p:spPr>
          <a:xfrm>
            <a:off x="19303940" y="12420162"/>
            <a:ext cx="4838257" cy="939801"/>
          </a:xfrm>
          <a:prstGeom prst="rect">
            <a:avLst/>
          </a:prstGeom>
          <a:solidFill>
            <a:srgbClr val="0365C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defTabSz="584200">
              <a:lnSpc>
                <a:spcPct val="200000"/>
              </a:lnSpc>
              <a:defRPr sz="5500" b="0">
                <a:solidFill>
                  <a:srgbClr val="FFFFFF"/>
                </a:solidFill>
                <a:latin typeface="Helvetica Light"/>
                <a:ea typeface="Helvetica Light"/>
                <a:cs typeface="Helvetica Light"/>
                <a:sym typeface="Helvetica Light"/>
              </a:defRPr>
            </a:lvl1pPr>
          </a:lstStyle>
          <a:p>
            <a:r>
              <a:t>The Web today</a:t>
            </a:r>
          </a:p>
        </p:txBody>
      </p:sp>
      <p:sp>
        <p:nvSpPr>
          <p:cNvPr id="140" name="What’s happening here is that we come with a task in mind and use the features and structure of the website, which are built around a set of principles that optimise such visual tasks"/>
          <p:cNvSpPr txBox="1"/>
          <p:nvPr/>
        </p:nvSpPr>
        <p:spPr>
          <a:xfrm>
            <a:off x="431546" y="6623359"/>
            <a:ext cx="23520909" cy="1080412"/>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200" b="0">
                <a:solidFill>
                  <a:srgbClr val="FFFFFF"/>
                </a:solidFill>
                <a:latin typeface="+mn-lt"/>
                <a:ea typeface="+mn-ea"/>
                <a:cs typeface="+mn-cs"/>
                <a:sym typeface="Helvetica Neue Medium"/>
              </a:defRPr>
            </a:lvl1pPr>
          </a:lstStyle>
          <a:p>
            <a:r>
              <a:t>What’s happening here is that we come with a task in mind and use the features and structure of the website, which are built around a set of principles that optimise such visual tasks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78" fill="hold"/>
                                        <p:tgtEl>
                                          <p:spTgt spid="13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138"/>
                </p:tgtEl>
              </p:cMediaNode>
            </p:video>
            <p:seq concurrent="1" prevAc="none" nextAc="seek">
              <p:cTn id="8" restart="whenNotActive" fill="hold" evtFilter="cancelBubble" nodeType="interactiveSeq">
                <p:stCondLst>
                  <p:cond evt="onClick" delay="0">
                    <p:tgtEl>
                      <p:spTgt spid="13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8"/>
                                        </p:tgtEl>
                                      </p:cBhvr>
                                    </p:cmd>
                                  </p:childTnLst>
                                </p:cTn>
                              </p:par>
                            </p:childTnLst>
                          </p:cTn>
                        </p:par>
                      </p:childTnLst>
                    </p:cTn>
                  </p:par>
                </p:childTnLst>
              </p:cTn>
              <p:nextCondLst>
                <p:cond evt="onClick" delay="0">
                  <p:tgtEl>
                    <p:spTgt spid="138"/>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2"/>
          <p:cNvSpPr/>
          <p:nvPr/>
        </p:nvSpPr>
        <p:spPr>
          <a:xfrm>
            <a:off x="441880" y="878276"/>
            <a:ext cx="600961" cy="600961"/>
          </a:xfrm>
          <a:prstGeom prst="ellipse">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b="0">
                <a:solidFill>
                  <a:srgbClr val="FFFFFF"/>
                </a:solidFill>
                <a:latin typeface="+mn-lt"/>
                <a:ea typeface="+mn-ea"/>
                <a:cs typeface="+mn-cs"/>
                <a:sym typeface="Helvetica Neue Medium"/>
              </a:defRPr>
            </a:lvl1pPr>
          </a:lstStyle>
          <a:p>
            <a:r>
              <a:t>2</a:t>
            </a:r>
          </a:p>
        </p:txBody>
      </p:sp>
      <p:sp>
        <p:nvSpPr>
          <p:cNvPr id="351" name="Conversational access to content and metadata"/>
          <p:cNvSpPr txBox="1"/>
          <p:nvPr/>
        </p:nvSpPr>
        <p:spPr>
          <a:xfrm>
            <a:off x="1516161" y="757536"/>
            <a:ext cx="12883999" cy="7711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400">
                <a:solidFill>
                  <a:schemeClr val="accent1"/>
                </a:solidFill>
              </a:defRPr>
            </a:lvl1pPr>
          </a:lstStyle>
          <a:p>
            <a:r>
              <a:t>Conversational access to content and metadata</a:t>
            </a:r>
          </a:p>
        </p:txBody>
      </p:sp>
      <p:pic>
        <p:nvPicPr>
          <p:cNvPr id="352" name="2638285.png" descr="2638285.png"/>
          <p:cNvPicPr>
            <a:picLocks noChangeAspect="1"/>
          </p:cNvPicPr>
          <p:nvPr/>
        </p:nvPicPr>
        <p:blipFill>
          <a:blip r:embed="rId3">
            <a:extLst/>
          </a:blip>
          <a:srcRect l="71491" t="38395" r="14633" b="26015"/>
          <a:stretch>
            <a:fillRect/>
          </a:stretch>
        </p:blipFill>
        <p:spPr>
          <a:xfrm flipH="1">
            <a:off x="618493" y="5211318"/>
            <a:ext cx="2856113" cy="4881403"/>
          </a:xfrm>
          <a:prstGeom prst="rect">
            <a:avLst/>
          </a:prstGeom>
          <a:ln w="12700">
            <a:miter lim="400000"/>
          </a:ln>
        </p:spPr>
      </p:pic>
      <p:sp>
        <p:nvSpPr>
          <p:cNvPr id="353" name="Callout"/>
          <p:cNvSpPr/>
          <p:nvPr/>
        </p:nvSpPr>
        <p:spPr>
          <a:xfrm flipH="1">
            <a:off x="3998754" y="5040765"/>
            <a:ext cx="12361467" cy="6058695"/>
          </a:xfrm>
          <a:custGeom>
            <a:avLst/>
            <a:gdLst/>
            <a:ahLst/>
            <a:cxnLst>
              <a:cxn ang="0">
                <a:pos x="wd2" y="hd2"/>
              </a:cxn>
              <a:cxn ang="5400000">
                <a:pos x="wd2" y="hd2"/>
              </a:cxn>
              <a:cxn ang="10800000">
                <a:pos x="wd2" y="hd2"/>
              </a:cxn>
              <a:cxn ang="16200000">
                <a:pos x="wd2" y="hd2"/>
              </a:cxn>
            </a:cxnLst>
            <a:rect l="0" t="0" r="r" b="b"/>
            <a:pathLst>
              <a:path w="21600" h="21600" extrusionOk="0">
                <a:moveTo>
                  <a:pt x="1013" y="0"/>
                </a:moveTo>
                <a:cubicBezTo>
                  <a:pt x="454" y="0"/>
                  <a:pt x="0" y="926"/>
                  <a:pt x="0" y="2067"/>
                </a:cubicBezTo>
                <a:lnTo>
                  <a:pt x="0" y="19533"/>
                </a:lnTo>
                <a:cubicBezTo>
                  <a:pt x="0" y="20674"/>
                  <a:pt x="454" y="21600"/>
                  <a:pt x="1013" y="21600"/>
                </a:cubicBezTo>
                <a:lnTo>
                  <a:pt x="18385" y="21600"/>
                </a:lnTo>
                <a:cubicBezTo>
                  <a:pt x="18944" y="21600"/>
                  <a:pt x="19398" y="20674"/>
                  <a:pt x="19398" y="19533"/>
                </a:cubicBezTo>
                <a:lnTo>
                  <a:pt x="19398" y="3585"/>
                </a:lnTo>
                <a:lnTo>
                  <a:pt x="21600" y="2698"/>
                </a:lnTo>
                <a:lnTo>
                  <a:pt x="19385" y="1807"/>
                </a:lnTo>
                <a:cubicBezTo>
                  <a:pt x="19322" y="789"/>
                  <a:pt x="18901" y="0"/>
                  <a:pt x="18385" y="0"/>
                </a:cubicBezTo>
                <a:lnTo>
                  <a:pt x="1013" y="0"/>
                </a:lnTo>
                <a:close/>
              </a:path>
            </a:pathLst>
          </a:cu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54" name="Overview"/>
          <p:cNvSpPr txBox="1"/>
          <p:nvPr/>
        </p:nvSpPr>
        <p:spPr>
          <a:xfrm>
            <a:off x="6230916" y="5336613"/>
            <a:ext cx="1969657" cy="597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defRPr sz="3300"/>
            </a:lvl1pPr>
          </a:lstStyle>
          <a:p>
            <a:r>
              <a:t>Overview</a:t>
            </a:r>
          </a:p>
        </p:txBody>
      </p:sp>
      <p:sp>
        <p:nvSpPr>
          <p:cNvPr id="355" name="BVIP should be able to satisfy their information needs without having to sequentially go through all…"/>
          <p:cNvSpPr txBox="1"/>
          <p:nvPr/>
        </p:nvSpPr>
        <p:spPr>
          <a:xfrm>
            <a:off x="1576609" y="1483797"/>
            <a:ext cx="15201622" cy="9766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lnSpc>
                <a:spcPct val="117999"/>
              </a:lnSpc>
              <a:defRPr sz="2600" b="0"/>
            </a:pPr>
            <a:r>
              <a:t>BVIP should be able to satisfy their information needs without having to sequentially go through all</a:t>
            </a:r>
          </a:p>
          <a:p>
            <a:pPr algn="l" defTabSz="457200">
              <a:lnSpc>
                <a:spcPct val="117999"/>
              </a:lnSpc>
              <a:defRPr sz="2600" b="0"/>
            </a:pPr>
            <a:r>
              <a:t>the website content and structure.</a:t>
            </a:r>
          </a:p>
        </p:txBody>
      </p:sp>
      <p:sp>
        <p:nvSpPr>
          <p:cNvPr id="356" name="What is this website about?"/>
          <p:cNvSpPr txBox="1"/>
          <p:nvPr/>
        </p:nvSpPr>
        <p:spPr>
          <a:xfrm>
            <a:off x="8694873" y="5373613"/>
            <a:ext cx="5792449"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lnSpc>
                <a:spcPct val="117999"/>
              </a:lnSpc>
              <a:defRPr sz="2800" b="0" i="1"/>
            </a:lvl1pPr>
          </a:lstStyle>
          <a:p>
            <a:r>
              <a:t>What is this website about?</a:t>
            </a:r>
          </a:p>
        </p:txBody>
      </p:sp>
      <p:sp>
        <p:nvSpPr>
          <p:cNvPr id="357" name="Content Q&amp;A"/>
          <p:cNvSpPr txBox="1"/>
          <p:nvPr/>
        </p:nvSpPr>
        <p:spPr>
          <a:xfrm>
            <a:off x="5513337" y="6367182"/>
            <a:ext cx="2730323" cy="597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defRPr sz="3300"/>
            </a:lvl1pPr>
          </a:lstStyle>
          <a:p>
            <a:r>
              <a:t>Content Q&amp;A</a:t>
            </a:r>
          </a:p>
        </p:txBody>
      </p:sp>
      <p:sp>
        <p:nvSpPr>
          <p:cNvPr id="358" name="When are sports coming back?"/>
          <p:cNvSpPr txBox="1"/>
          <p:nvPr/>
        </p:nvSpPr>
        <p:spPr>
          <a:xfrm>
            <a:off x="8719569" y="6404182"/>
            <a:ext cx="5792448"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lnSpc>
                <a:spcPct val="117999"/>
              </a:lnSpc>
              <a:defRPr sz="2800" b="0" i="1"/>
            </a:lvl1pPr>
          </a:lstStyle>
          <a:p>
            <a:r>
              <a:t>When are sports coming back?</a:t>
            </a:r>
          </a:p>
        </p:txBody>
      </p:sp>
      <p:sp>
        <p:nvSpPr>
          <p:cNvPr id="359" name="Summarise"/>
          <p:cNvSpPr txBox="1"/>
          <p:nvPr/>
        </p:nvSpPr>
        <p:spPr>
          <a:xfrm>
            <a:off x="5872086" y="7448278"/>
            <a:ext cx="2371574" cy="597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defRPr sz="3300"/>
            </a:lvl1pPr>
          </a:lstStyle>
          <a:p>
            <a:r>
              <a:t>Summarise</a:t>
            </a:r>
          </a:p>
        </p:txBody>
      </p:sp>
      <p:sp>
        <p:nvSpPr>
          <p:cNvPr id="360" name="Summarise this article"/>
          <p:cNvSpPr txBox="1"/>
          <p:nvPr/>
        </p:nvSpPr>
        <p:spPr>
          <a:xfrm>
            <a:off x="8719569" y="7485278"/>
            <a:ext cx="5792448"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lnSpc>
                <a:spcPct val="117999"/>
              </a:lnSpc>
              <a:defRPr sz="2800" b="0" i="1"/>
            </a:lvl1pPr>
          </a:lstStyle>
          <a:p>
            <a:r>
              <a:t>Summarise this article</a:t>
            </a:r>
          </a:p>
        </p:txBody>
      </p:sp>
      <p:sp>
        <p:nvSpPr>
          <p:cNvPr id="361" name="About"/>
          <p:cNvSpPr txBox="1"/>
          <p:nvPr/>
        </p:nvSpPr>
        <p:spPr>
          <a:xfrm>
            <a:off x="6934086" y="8529374"/>
            <a:ext cx="1309574" cy="597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defRPr sz="3300"/>
            </a:lvl1pPr>
          </a:lstStyle>
          <a:p>
            <a:r>
              <a:t>About</a:t>
            </a:r>
          </a:p>
        </p:txBody>
      </p:sp>
      <p:sp>
        <p:nvSpPr>
          <p:cNvPr id="362" name="Who are the authors of this article?"/>
          <p:cNvSpPr txBox="1"/>
          <p:nvPr/>
        </p:nvSpPr>
        <p:spPr>
          <a:xfrm>
            <a:off x="8719569" y="8566374"/>
            <a:ext cx="5792448"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lnSpc>
                <a:spcPct val="117999"/>
              </a:lnSpc>
              <a:defRPr sz="2800" b="0" i="1"/>
            </a:lvl1pPr>
          </a:lstStyle>
          <a:p>
            <a:r>
              <a:t>Who are the authors of this article?</a:t>
            </a:r>
          </a:p>
        </p:txBody>
      </p:sp>
      <p:sp>
        <p:nvSpPr>
          <p:cNvPr id="363" name="Yes / No"/>
          <p:cNvSpPr txBox="1"/>
          <p:nvPr/>
        </p:nvSpPr>
        <p:spPr>
          <a:xfrm>
            <a:off x="6475591" y="9741942"/>
            <a:ext cx="1768069" cy="597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defRPr sz="3300"/>
            </a:lvl1pPr>
          </a:lstStyle>
          <a:p>
            <a:r>
              <a:t>Yes / No</a:t>
            </a:r>
          </a:p>
        </p:txBody>
      </p:sp>
      <p:sp>
        <p:nvSpPr>
          <p:cNvPr id="364" name="Is the article written in English?"/>
          <p:cNvSpPr txBox="1"/>
          <p:nvPr/>
        </p:nvSpPr>
        <p:spPr>
          <a:xfrm>
            <a:off x="8719569" y="9778942"/>
            <a:ext cx="5792448"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lnSpc>
                <a:spcPct val="117999"/>
              </a:lnSpc>
              <a:defRPr sz="2800" b="0" i="1"/>
            </a:lvl1pPr>
          </a:lstStyle>
          <a:p>
            <a:r>
              <a:t>Is the article written in English?</a:t>
            </a:r>
          </a:p>
        </p:txBody>
      </p:sp>
      <p:grpSp>
        <p:nvGrpSpPr>
          <p:cNvPr id="394" name="Group"/>
          <p:cNvGrpSpPr/>
          <p:nvPr/>
        </p:nvGrpSpPr>
        <p:grpSpPr>
          <a:xfrm>
            <a:off x="18107812" y="6021199"/>
            <a:ext cx="4377798" cy="3883903"/>
            <a:chOff x="433531" y="0"/>
            <a:chExt cx="4377796" cy="3883902"/>
          </a:xfrm>
        </p:grpSpPr>
        <p:sp>
          <p:nvSpPr>
            <p:cNvPr id="365" name="Rounded Rectangle"/>
            <p:cNvSpPr/>
            <p:nvPr/>
          </p:nvSpPr>
          <p:spPr>
            <a:xfrm>
              <a:off x="439369" y="0"/>
              <a:ext cx="4366122" cy="3883903"/>
            </a:xfrm>
            <a:prstGeom prst="roundRect">
              <a:avLst>
                <a:gd name="adj" fmla="val 386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66" name="Rectangle"/>
            <p:cNvSpPr/>
            <p:nvPr/>
          </p:nvSpPr>
          <p:spPr>
            <a:xfrm>
              <a:off x="433531" y="253928"/>
              <a:ext cx="4377798" cy="3542704"/>
            </a:xfrm>
            <a:prstGeom prst="rect">
              <a:avLst/>
            </a:prstGeom>
            <a:solidFill>
              <a:srgbClr val="FFFFFF"/>
            </a:solidFill>
            <a:ln w="127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67" name="Main"/>
            <p:cNvSpPr txBox="1"/>
            <p:nvPr/>
          </p:nvSpPr>
          <p:spPr>
            <a:xfrm>
              <a:off x="551861" y="367599"/>
              <a:ext cx="588164" cy="337007"/>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600" u="sng">
                  <a:solidFill>
                    <a:schemeClr val="accent1">
                      <a:lumOff val="-13575"/>
                    </a:schemeClr>
                  </a:solidFill>
                </a:defRPr>
              </a:lvl1pPr>
            </a:lstStyle>
            <a:p>
              <a:r>
                <a:t>Main</a:t>
              </a:r>
            </a:p>
          </p:txBody>
        </p:sp>
        <p:sp>
          <p:nvSpPr>
            <p:cNvPr id="368" name="Politics"/>
            <p:cNvSpPr txBox="1"/>
            <p:nvPr/>
          </p:nvSpPr>
          <p:spPr>
            <a:xfrm>
              <a:off x="1282342" y="367324"/>
              <a:ext cx="828549" cy="3370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600" u="sng">
                  <a:solidFill>
                    <a:schemeClr val="accent1">
                      <a:lumOff val="-13575"/>
                    </a:schemeClr>
                  </a:solidFill>
                </a:defRPr>
              </a:lvl1pPr>
            </a:lstStyle>
            <a:p>
              <a:r>
                <a:t>Politics</a:t>
              </a:r>
            </a:p>
          </p:txBody>
        </p:sp>
        <p:sp>
          <p:nvSpPr>
            <p:cNvPr id="369" name="Local"/>
            <p:cNvSpPr txBox="1"/>
            <p:nvPr/>
          </p:nvSpPr>
          <p:spPr>
            <a:xfrm>
              <a:off x="2237955" y="367324"/>
              <a:ext cx="644653" cy="3370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600" u="sng">
                  <a:solidFill>
                    <a:schemeClr val="accent1">
                      <a:lumOff val="-13575"/>
                    </a:schemeClr>
                  </a:solidFill>
                </a:defRPr>
              </a:lvl1pPr>
            </a:lstStyle>
            <a:p>
              <a:r>
                <a:t>Local</a:t>
              </a:r>
            </a:p>
          </p:txBody>
        </p:sp>
        <p:sp>
          <p:nvSpPr>
            <p:cNvPr id="370" name="Due to the recent COVID development, all the football matches are postponed indefinitely."/>
            <p:cNvSpPr txBox="1"/>
            <p:nvPr/>
          </p:nvSpPr>
          <p:spPr>
            <a:xfrm>
              <a:off x="3019708" y="1558224"/>
              <a:ext cx="1723574" cy="762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defTabSz="457200">
                <a:defRPr sz="1100" b="0">
                  <a:latin typeface="Helvetica"/>
                  <a:ea typeface="Helvetica"/>
                  <a:cs typeface="Helvetica"/>
                  <a:sym typeface="Helvetica"/>
                </a:defRPr>
              </a:lvl1pPr>
            </a:lstStyle>
            <a:p>
              <a:r>
                <a:t>Due to the recent COVID development, all the football matches are postponed indefinitely.</a:t>
              </a:r>
            </a:p>
          </p:txBody>
        </p:sp>
        <p:sp>
          <p:nvSpPr>
            <p:cNvPr id="371" name="Tambury matches postponed indefinitely"/>
            <p:cNvSpPr txBox="1"/>
            <p:nvPr/>
          </p:nvSpPr>
          <p:spPr>
            <a:xfrm>
              <a:off x="1350611" y="814727"/>
              <a:ext cx="3162522" cy="578307"/>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1600"/>
              </a:lvl1pPr>
            </a:lstStyle>
            <a:p>
              <a:r>
                <a:t>Tambury matches postponed indefinitely </a:t>
              </a:r>
            </a:p>
          </p:txBody>
        </p:sp>
        <p:sp>
          <p:nvSpPr>
            <p:cNvPr id="372" name="Circle"/>
            <p:cNvSpPr/>
            <p:nvPr/>
          </p:nvSpPr>
          <p:spPr>
            <a:xfrm>
              <a:off x="542350" y="64468"/>
              <a:ext cx="151763" cy="151762"/>
            </a:xfrm>
            <a:prstGeom prst="ellips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73" name="Circle"/>
            <p:cNvSpPr/>
            <p:nvPr/>
          </p:nvSpPr>
          <p:spPr>
            <a:xfrm>
              <a:off x="756599" y="64468"/>
              <a:ext cx="151763" cy="151762"/>
            </a:xfrm>
            <a:prstGeom prst="ellips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74" name="Circle"/>
            <p:cNvSpPr/>
            <p:nvPr/>
          </p:nvSpPr>
          <p:spPr>
            <a:xfrm>
              <a:off x="972935" y="64468"/>
              <a:ext cx="151762" cy="151762"/>
            </a:xfrm>
            <a:prstGeom prst="ellips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75" name="World"/>
            <p:cNvSpPr txBox="1"/>
            <p:nvPr/>
          </p:nvSpPr>
          <p:spPr>
            <a:xfrm>
              <a:off x="2994839" y="367599"/>
              <a:ext cx="674320" cy="3370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600" u="sng">
                  <a:solidFill>
                    <a:schemeClr val="accent1">
                      <a:lumOff val="-13575"/>
                    </a:schemeClr>
                  </a:solidFill>
                </a:defRPr>
              </a:lvl1pPr>
            </a:lstStyle>
            <a:p>
              <a:r>
                <a:t>World</a:t>
              </a:r>
            </a:p>
          </p:txBody>
        </p:sp>
        <p:sp>
          <p:nvSpPr>
            <p:cNvPr id="376" name="Sports"/>
            <p:cNvSpPr txBox="1"/>
            <p:nvPr/>
          </p:nvSpPr>
          <p:spPr>
            <a:xfrm>
              <a:off x="3781389" y="367599"/>
              <a:ext cx="754178" cy="337007"/>
            </a:xfrm>
            <a:prstGeom prst="rect">
              <a:avLst/>
            </a:prstGeom>
            <a:solidFill>
              <a:srgbClr val="D5D5D5"/>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600">
                  <a:solidFill>
                    <a:schemeClr val="accent1">
                      <a:lumOff val="-13575"/>
                    </a:schemeClr>
                  </a:solidFill>
                </a:defRPr>
              </a:lvl1pPr>
            </a:lstStyle>
            <a:p>
              <a:r>
                <a:t>Sports</a:t>
              </a:r>
            </a:p>
          </p:txBody>
        </p:sp>
        <p:grpSp>
          <p:nvGrpSpPr>
            <p:cNvPr id="379" name="Group"/>
            <p:cNvGrpSpPr/>
            <p:nvPr/>
          </p:nvGrpSpPr>
          <p:grpSpPr>
            <a:xfrm>
              <a:off x="1427064" y="2660096"/>
              <a:ext cx="3009616" cy="167641"/>
              <a:chOff x="0" y="0"/>
              <a:chExt cx="3009614" cy="167640"/>
            </a:xfrm>
          </p:grpSpPr>
          <p:sp>
            <p:nvSpPr>
              <p:cNvPr id="377" name="Line"/>
              <p:cNvSpPr/>
              <p:nvPr/>
            </p:nvSpPr>
            <p:spPr>
              <a:xfrm>
                <a:off x="0" y="0"/>
                <a:ext cx="3009615" cy="0"/>
              </a:xfrm>
              <a:prstGeom prst="line">
                <a:avLst/>
              </a:prstGeom>
              <a:noFill/>
              <a:ln w="15875"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78" name="Line"/>
              <p:cNvSpPr/>
              <p:nvPr/>
            </p:nvSpPr>
            <p:spPr>
              <a:xfrm>
                <a:off x="0" y="167640"/>
                <a:ext cx="3009615" cy="1"/>
              </a:xfrm>
              <a:prstGeom prst="line">
                <a:avLst/>
              </a:prstGeom>
              <a:noFill/>
              <a:ln w="15875"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nvGrpSpPr>
            <p:cNvPr id="383" name="Group"/>
            <p:cNvGrpSpPr/>
            <p:nvPr/>
          </p:nvGrpSpPr>
          <p:grpSpPr>
            <a:xfrm>
              <a:off x="1381527" y="1503672"/>
              <a:ext cx="1509431" cy="876559"/>
              <a:chOff x="113584" y="0"/>
              <a:chExt cx="1509429" cy="876557"/>
            </a:xfrm>
          </p:grpSpPr>
          <p:sp>
            <p:nvSpPr>
              <p:cNvPr id="380" name="Group"/>
              <p:cNvSpPr/>
              <p:nvPr/>
            </p:nvSpPr>
            <p:spPr>
              <a:xfrm>
                <a:off x="115956" y="-1"/>
                <a:ext cx="1507059" cy="876559"/>
              </a:xfrm>
              <a:prstGeom prst="rect">
                <a:avLst/>
              </a:prstGeom>
              <a:solidFill>
                <a:srgbClr val="FFFFFF"/>
              </a:solidFill>
              <a:ln w="127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81" name="Line"/>
              <p:cNvSpPr/>
              <p:nvPr/>
            </p:nvSpPr>
            <p:spPr>
              <a:xfrm flipV="1">
                <a:off x="119390" y="40256"/>
                <a:ext cx="1484792" cy="825776"/>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endParaRPr/>
              </a:p>
            </p:txBody>
          </p:sp>
          <p:sp>
            <p:nvSpPr>
              <p:cNvPr id="382" name="Line"/>
              <p:cNvSpPr/>
              <p:nvPr/>
            </p:nvSpPr>
            <p:spPr>
              <a:xfrm>
                <a:off x="113584" y="10515"/>
                <a:ext cx="1496405" cy="855528"/>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endParaRPr/>
              </a:p>
            </p:txBody>
          </p:sp>
        </p:grpSp>
        <p:grpSp>
          <p:nvGrpSpPr>
            <p:cNvPr id="386" name="Group"/>
            <p:cNvGrpSpPr/>
            <p:nvPr/>
          </p:nvGrpSpPr>
          <p:grpSpPr>
            <a:xfrm>
              <a:off x="1427064" y="3040635"/>
              <a:ext cx="3009616" cy="167641"/>
              <a:chOff x="0" y="0"/>
              <a:chExt cx="3009614" cy="167640"/>
            </a:xfrm>
          </p:grpSpPr>
          <p:sp>
            <p:nvSpPr>
              <p:cNvPr id="384" name="Line"/>
              <p:cNvSpPr/>
              <p:nvPr/>
            </p:nvSpPr>
            <p:spPr>
              <a:xfrm>
                <a:off x="0" y="0"/>
                <a:ext cx="3009615" cy="0"/>
              </a:xfrm>
              <a:prstGeom prst="line">
                <a:avLst/>
              </a:prstGeom>
              <a:noFill/>
              <a:ln w="15875"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85" name="Line"/>
              <p:cNvSpPr/>
              <p:nvPr/>
            </p:nvSpPr>
            <p:spPr>
              <a:xfrm>
                <a:off x="0" y="167640"/>
                <a:ext cx="3009615" cy="1"/>
              </a:xfrm>
              <a:prstGeom prst="line">
                <a:avLst/>
              </a:prstGeom>
              <a:noFill/>
              <a:ln w="15875"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nvGrpSpPr>
            <p:cNvPr id="389" name="Group"/>
            <p:cNvGrpSpPr/>
            <p:nvPr/>
          </p:nvGrpSpPr>
          <p:grpSpPr>
            <a:xfrm>
              <a:off x="1427064" y="3422732"/>
              <a:ext cx="3009616" cy="167641"/>
              <a:chOff x="0" y="0"/>
              <a:chExt cx="3009614" cy="167640"/>
            </a:xfrm>
          </p:grpSpPr>
          <p:sp>
            <p:nvSpPr>
              <p:cNvPr id="387" name="Line"/>
              <p:cNvSpPr/>
              <p:nvPr/>
            </p:nvSpPr>
            <p:spPr>
              <a:xfrm>
                <a:off x="0" y="0"/>
                <a:ext cx="3009615" cy="0"/>
              </a:xfrm>
              <a:prstGeom prst="line">
                <a:avLst/>
              </a:prstGeom>
              <a:noFill/>
              <a:ln w="15875"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88" name="Line"/>
              <p:cNvSpPr/>
              <p:nvPr/>
            </p:nvSpPr>
            <p:spPr>
              <a:xfrm>
                <a:off x="0" y="167640"/>
                <a:ext cx="3009615" cy="1"/>
              </a:xfrm>
              <a:prstGeom prst="line">
                <a:avLst/>
              </a:prstGeom>
              <a:noFill/>
              <a:ln w="15875"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nvGrpSpPr>
            <p:cNvPr id="393" name="Group"/>
            <p:cNvGrpSpPr/>
            <p:nvPr/>
          </p:nvGrpSpPr>
          <p:grpSpPr>
            <a:xfrm>
              <a:off x="629742" y="904313"/>
              <a:ext cx="641135" cy="2722898"/>
              <a:chOff x="629742" y="0"/>
              <a:chExt cx="641134" cy="2722897"/>
            </a:xfrm>
          </p:grpSpPr>
          <p:sp>
            <p:nvSpPr>
              <p:cNvPr id="390" name="Group"/>
              <p:cNvSpPr/>
              <p:nvPr/>
            </p:nvSpPr>
            <p:spPr>
              <a:xfrm>
                <a:off x="630749" y="-1"/>
                <a:ext cx="640128" cy="2722899"/>
              </a:xfrm>
              <a:prstGeom prst="rect">
                <a:avLst/>
              </a:prstGeom>
              <a:solidFill>
                <a:srgbClr val="FFFFFF"/>
              </a:solidFill>
              <a:ln w="127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91" name="Line"/>
              <p:cNvSpPr/>
              <p:nvPr/>
            </p:nvSpPr>
            <p:spPr>
              <a:xfrm flipV="1">
                <a:off x="632208" y="125050"/>
                <a:ext cx="630670" cy="2565152"/>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endParaRPr/>
              </a:p>
            </p:txBody>
          </p:sp>
          <p:sp>
            <p:nvSpPr>
              <p:cNvPr id="392" name="Line"/>
              <p:cNvSpPr/>
              <p:nvPr/>
            </p:nvSpPr>
            <p:spPr>
              <a:xfrm>
                <a:off x="629742" y="32665"/>
                <a:ext cx="635603" cy="2657571"/>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endParaRPr/>
              </a:p>
            </p:txBody>
          </p:sp>
        </p:grpSp>
      </p:gr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3"/>
          <p:cNvSpPr/>
          <p:nvPr/>
        </p:nvSpPr>
        <p:spPr>
          <a:xfrm>
            <a:off x="441880" y="878276"/>
            <a:ext cx="600961" cy="600961"/>
          </a:xfrm>
          <a:prstGeom prst="ellipse">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b="0">
                <a:solidFill>
                  <a:srgbClr val="FFFFFF"/>
                </a:solidFill>
                <a:latin typeface="+mn-lt"/>
                <a:ea typeface="+mn-ea"/>
                <a:cs typeface="+mn-cs"/>
                <a:sym typeface="Helvetica Neue Medium"/>
              </a:defRPr>
            </a:lvl1pPr>
          </a:lstStyle>
          <a:p>
            <a:r>
              <a:t>3</a:t>
            </a:r>
          </a:p>
        </p:txBody>
      </p:sp>
      <p:sp>
        <p:nvSpPr>
          <p:cNvPr id="399" name="Conversational user workflows"/>
          <p:cNvSpPr txBox="1"/>
          <p:nvPr/>
        </p:nvSpPr>
        <p:spPr>
          <a:xfrm>
            <a:off x="1516161" y="757536"/>
            <a:ext cx="8381747" cy="7711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400">
                <a:solidFill>
                  <a:schemeClr val="accent1"/>
                </a:solidFill>
              </a:defRPr>
            </a:lvl1pPr>
          </a:lstStyle>
          <a:p>
            <a:r>
              <a:t>Conversational user workflows</a:t>
            </a:r>
          </a:p>
        </p:txBody>
      </p:sp>
      <p:pic>
        <p:nvPicPr>
          <p:cNvPr id="400" name="2638285.png" descr="2638285.png"/>
          <p:cNvPicPr>
            <a:picLocks noChangeAspect="1"/>
          </p:cNvPicPr>
          <p:nvPr/>
        </p:nvPicPr>
        <p:blipFill>
          <a:blip r:embed="rId3">
            <a:extLst/>
          </a:blip>
          <a:srcRect l="71491" t="38395" r="14633" b="26015"/>
          <a:stretch>
            <a:fillRect/>
          </a:stretch>
        </p:blipFill>
        <p:spPr>
          <a:xfrm flipH="1">
            <a:off x="618493" y="5211318"/>
            <a:ext cx="2856113" cy="4881403"/>
          </a:xfrm>
          <a:prstGeom prst="rect">
            <a:avLst/>
          </a:prstGeom>
          <a:ln w="12700">
            <a:miter lim="400000"/>
          </a:ln>
        </p:spPr>
      </p:pic>
      <p:sp>
        <p:nvSpPr>
          <p:cNvPr id="401" name="Callout"/>
          <p:cNvSpPr/>
          <p:nvPr/>
        </p:nvSpPr>
        <p:spPr>
          <a:xfrm flipH="1">
            <a:off x="3998754" y="5040765"/>
            <a:ext cx="12361467" cy="2812655"/>
          </a:xfrm>
          <a:custGeom>
            <a:avLst/>
            <a:gdLst/>
            <a:ahLst/>
            <a:cxnLst>
              <a:cxn ang="0">
                <a:pos x="wd2" y="hd2"/>
              </a:cxn>
              <a:cxn ang="5400000">
                <a:pos x="wd2" y="hd2"/>
              </a:cxn>
              <a:cxn ang="10800000">
                <a:pos x="wd2" y="hd2"/>
              </a:cxn>
              <a:cxn ang="16200000">
                <a:pos x="wd2" y="hd2"/>
              </a:cxn>
            </a:cxnLst>
            <a:rect l="0" t="0" r="r" b="b"/>
            <a:pathLst>
              <a:path w="21600" h="21600" extrusionOk="0">
                <a:moveTo>
                  <a:pt x="1013" y="0"/>
                </a:moveTo>
                <a:cubicBezTo>
                  <a:pt x="454" y="0"/>
                  <a:pt x="0" y="1994"/>
                  <a:pt x="0" y="4453"/>
                </a:cubicBezTo>
                <a:lnTo>
                  <a:pt x="0" y="17147"/>
                </a:lnTo>
                <a:cubicBezTo>
                  <a:pt x="0" y="19606"/>
                  <a:pt x="454" y="21600"/>
                  <a:pt x="1013" y="21600"/>
                </a:cubicBezTo>
                <a:lnTo>
                  <a:pt x="18385" y="21600"/>
                </a:lnTo>
                <a:cubicBezTo>
                  <a:pt x="18944" y="21600"/>
                  <a:pt x="19398" y="19606"/>
                  <a:pt x="19398" y="17147"/>
                </a:cubicBezTo>
                <a:lnTo>
                  <a:pt x="19398" y="7723"/>
                </a:lnTo>
                <a:lnTo>
                  <a:pt x="21600" y="5812"/>
                </a:lnTo>
                <a:lnTo>
                  <a:pt x="19385" y="3892"/>
                </a:lnTo>
                <a:cubicBezTo>
                  <a:pt x="19322" y="1701"/>
                  <a:pt x="18901" y="0"/>
                  <a:pt x="18385" y="0"/>
                </a:cubicBezTo>
                <a:lnTo>
                  <a:pt x="1013" y="0"/>
                </a:lnTo>
                <a:close/>
              </a:path>
            </a:pathLst>
          </a:cu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02" name="Element-specific"/>
          <p:cNvSpPr txBox="1"/>
          <p:nvPr/>
        </p:nvSpPr>
        <p:spPr>
          <a:xfrm>
            <a:off x="5557423" y="5336613"/>
            <a:ext cx="3488475" cy="597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300"/>
            </a:lvl1pPr>
          </a:lstStyle>
          <a:p>
            <a:r>
              <a:t>Element-specific</a:t>
            </a:r>
          </a:p>
        </p:txBody>
      </p:sp>
      <p:sp>
        <p:nvSpPr>
          <p:cNvPr id="403" name="BVIP should also be able to enact user workflows by leveraging the features provided by the website, typically done by following links, filling out forms and pressing buttons."/>
          <p:cNvSpPr txBox="1"/>
          <p:nvPr/>
        </p:nvSpPr>
        <p:spPr>
          <a:xfrm>
            <a:off x="1576609" y="1483797"/>
            <a:ext cx="15683195" cy="9766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lnSpc>
                <a:spcPct val="117999"/>
              </a:lnSpc>
              <a:defRPr sz="2600" b="0"/>
            </a:lvl1pPr>
          </a:lstStyle>
          <a:p>
            <a:r>
              <a:t>BVIP should also be able to enact user workflows by leveraging the features provided by the website, typically done by following links, filling out forms and pressing buttons.</a:t>
            </a:r>
          </a:p>
        </p:txBody>
      </p:sp>
      <p:sp>
        <p:nvSpPr>
          <p:cNvPr id="404" name="Move to the comments form"/>
          <p:cNvSpPr txBox="1"/>
          <p:nvPr/>
        </p:nvSpPr>
        <p:spPr>
          <a:xfrm>
            <a:off x="9881099" y="5373613"/>
            <a:ext cx="5792448"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lnSpc>
                <a:spcPct val="117999"/>
              </a:lnSpc>
              <a:defRPr sz="2800" b="0" i="1"/>
            </a:lvl1pPr>
          </a:lstStyle>
          <a:p>
            <a:r>
              <a:t>Move to the comments form</a:t>
            </a:r>
          </a:p>
        </p:txBody>
      </p:sp>
      <p:sp>
        <p:nvSpPr>
          <p:cNvPr id="405" name="Callout"/>
          <p:cNvSpPr/>
          <p:nvPr/>
        </p:nvSpPr>
        <p:spPr>
          <a:xfrm flipH="1">
            <a:off x="3529251" y="7660776"/>
            <a:ext cx="12830970" cy="354052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8262" y="5056"/>
                </a:lnTo>
                <a:cubicBezTo>
                  <a:pt x="18106" y="4668"/>
                  <a:pt x="17916" y="4441"/>
                  <a:pt x="17712" y="4441"/>
                </a:cubicBezTo>
                <a:lnTo>
                  <a:pt x="976" y="4441"/>
                </a:lnTo>
                <a:cubicBezTo>
                  <a:pt x="437" y="4441"/>
                  <a:pt x="0" y="6025"/>
                  <a:pt x="0" y="7978"/>
                </a:cubicBezTo>
                <a:lnTo>
                  <a:pt x="0" y="18063"/>
                </a:lnTo>
                <a:cubicBezTo>
                  <a:pt x="0" y="20016"/>
                  <a:pt x="437" y="21600"/>
                  <a:pt x="976" y="21600"/>
                </a:cubicBezTo>
                <a:lnTo>
                  <a:pt x="17712" y="21600"/>
                </a:lnTo>
                <a:cubicBezTo>
                  <a:pt x="18251" y="21600"/>
                  <a:pt x="18688" y="20016"/>
                  <a:pt x="18688" y="18063"/>
                </a:cubicBezTo>
                <a:lnTo>
                  <a:pt x="18688" y="7978"/>
                </a:lnTo>
                <a:cubicBezTo>
                  <a:pt x="18688" y="7910"/>
                  <a:pt x="18684" y="7846"/>
                  <a:pt x="18683" y="7779"/>
                </a:cubicBezTo>
                <a:lnTo>
                  <a:pt x="21600" y="0"/>
                </a:lnTo>
                <a:close/>
              </a:path>
            </a:pathLst>
          </a:cu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06" name="Application-specific"/>
          <p:cNvSpPr txBox="1"/>
          <p:nvPr/>
        </p:nvSpPr>
        <p:spPr>
          <a:xfrm>
            <a:off x="5557423" y="8684492"/>
            <a:ext cx="4108743" cy="5974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300"/>
            </a:lvl1pPr>
          </a:lstStyle>
          <a:p>
            <a:r>
              <a:t>Application-specific</a:t>
            </a:r>
          </a:p>
        </p:txBody>
      </p:sp>
      <p:sp>
        <p:nvSpPr>
          <p:cNvPr id="407" name="Fill text field with “Great article”"/>
          <p:cNvSpPr txBox="1"/>
          <p:nvPr/>
        </p:nvSpPr>
        <p:spPr>
          <a:xfrm>
            <a:off x="9881099" y="6198070"/>
            <a:ext cx="6293390" cy="5234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lnSpc>
                <a:spcPct val="117999"/>
              </a:lnSpc>
              <a:defRPr sz="2800" b="0" i="1"/>
            </a:lvl1pPr>
          </a:lstStyle>
          <a:p>
            <a:r>
              <a:t>Fill text field with “Great article”</a:t>
            </a:r>
          </a:p>
        </p:txBody>
      </p:sp>
      <p:sp>
        <p:nvSpPr>
          <p:cNvPr id="408" name="Press the submit button"/>
          <p:cNvSpPr txBox="1"/>
          <p:nvPr/>
        </p:nvSpPr>
        <p:spPr>
          <a:xfrm>
            <a:off x="9881099" y="6970943"/>
            <a:ext cx="6293390" cy="5234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lnSpc>
                <a:spcPct val="117999"/>
              </a:lnSpc>
              <a:defRPr sz="2800" b="0" i="1"/>
            </a:lvl1pPr>
          </a:lstStyle>
          <a:p>
            <a:r>
              <a:t>Press the submit button </a:t>
            </a:r>
          </a:p>
        </p:txBody>
      </p:sp>
      <p:sp>
        <p:nvSpPr>
          <p:cNvPr id="409" name="Post a new comment on the article"/>
          <p:cNvSpPr txBox="1"/>
          <p:nvPr/>
        </p:nvSpPr>
        <p:spPr>
          <a:xfrm>
            <a:off x="9881099" y="8721330"/>
            <a:ext cx="6293390" cy="5234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lnSpc>
                <a:spcPct val="117999"/>
              </a:lnSpc>
              <a:defRPr sz="2800" b="0" i="1"/>
            </a:lvl1pPr>
          </a:lstStyle>
          <a:p>
            <a:r>
              <a:t>Post a new comment on the article</a:t>
            </a:r>
          </a:p>
        </p:txBody>
      </p:sp>
      <p:grpSp>
        <p:nvGrpSpPr>
          <p:cNvPr id="433" name="Group"/>
          <p:cNvGrpSpPr/>
          <p:nvPr/>
        </p:nvGrpSpPr>
        <p:grpSpPr>
          <a:xfrm>
            <a:off x="18107812" y="6021199"/>
            <a:ext cx="4377798" cy="3883903"/>
            <a:chOff x="433531" y="0"/>
            <a:chExt cx="4377796" cy="3883902"/>
          </a:xfrm>
        </p:grpSpPr>
        <p:sp>
          <p:nvSpPr>
            <p:cNvPr id="410" name="Rounded Rectangle"/>
            <p:cNvSpPr/>
            <p:nvPr/>
          </p:nvSpPr>
          <p:spPr>
            <a:xfrm>
              <a:off x="439369" y="0"/>
              <a:ext cx="4366122" cy="3883903"/>
            </a:xfrm>
            <a:prstGeom prst="roundRect">
              <a:avLst>
                <a:gd name="adj" fmla="val 386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411" name="Rectangle"/>
            <p:cNvSpPr/>
            <p:nvPr/>
          </p:nvSpPr>
          <p:spPr>
            <a:xfrm>
              <a:off x="433531" y="253928"/>
              <a:ext cx="4377798" cy="3542704"/>
            </a:xfrm>
            <a:prstGeom prst="rect">
              <a:avLst/>
            </a:prstGeom>
            <a:solidFill>
              <a:srgbClr val="FFFFFF"/>
            </a:solidFill>
            <a:ln w="127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412" name="Main"/>
            <p:cNvSpPr txBox="1"/>
            <p:nvPr/>
          </p:nvSpPr>
          <p:spPr>
            <a:xfrm>
              <a:off x="551861" y="367599"/>
              <a:ext cx="588164" cy="337007"/>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600" u="sng">
                  <a:solidFill>
                    <a:schemeClr val="accent1">
                      <a:lumOff val="-13575"/>
                    </a:schemeClr>
                  </a:solidFill>
                </a:defRPr>
              </a:lvl1pPr>
            </a:lstStyle>
            <a:p>
              <a:r>
                <a:t>Main</a:t>
              </a:r>
            </a:p>
          </p:txBody>
        </p:sp>
        <p:sp>
          <p:nvSpPr>
            <p:cNvPr id="413" name="Politics"/>
            <p:cNvSpPr txBox="1"/>
            <p:nvPr/>
          </p:nvSpPr>
          <p:spPr>
            <a:xfrm>
              <a:off x="1282342" y="367324"/>
              <a:ext cx="828549" cy="3370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600" u="sng">
                  <a:solidFill>
                    <a:schemeClr val="accent1">
                      <a:lumOff val="-13575"/>
                    </a:schemeClr>
                  </a:solidFill>
                </a:defRPr>
              </a:lvl1pPr>
            </a:lstStyle>
            <a:p>
              <a:r>
                <a:t>Politics</a:t>
              </a:r>
            </a:p>
          </p:txBody>
        </p:sp>
        <p:sp>
          <p:nvSpPr>
            <p:cNvPr id="414" name="Local"/>
            <p:cNvSpPr txBox="1"/>
            <p:nvPr/>
          </p:nvSpPr>
          <p:spPr>
            <a:xfrm>
              <a:off x="2237955" y="367324"/>
              <a:ext cx="644653" cy="3370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600" u="sng">
                  <a:solidFill>
                    <a:schemeClr val="accent1">
                      <a:lumOff val="-13575"/>
                    </a:schemeClr>
                  </a:solidFill>
                </a:defRPr>
              </a:lvl1pPr>
            </a:lstStyle>
            <a:p>
              <a:r>
                <a:t>Local</a:t>
              </a:r>
            </a:p>
          </p:txBody>
        </p:sp>
        <p:sp>
          <p:nvSpPr>
            <p:cNvPr id="415" name="Due to the recent COVID development, all the football matches are postponed indefinitely."/>
            <p:cNvSpPr txBox="1"/>
            <p:nvPr/>
          </p:nvSpPr>
          <p:spPr>
            <a:xfrm>
              <a:off x="3019708" y="1558224"/>
              <a:ext cx="1723574" cy="762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defTabSz="457200">
                <a:defRPr sz="1100" b="0">
                  <a:latin typeface="Helvetica"/>
                  <a:ea typeface="Helvetica"/>
                  <a:cs typeface="Helvetica"/>
                  <a:sym typeface="Helvetica"/>
                </a:defRPr>
              </a:lvl1pPr>
            </a:lstStyle>
            <a:p>
              <a:r>
                <a:t>Due to the recent COVID development, all the football matches are postponed indefinitely.</a:t>
              </a:r>
            </a:p>
          </p:txBody>
        </p:sp>
        <p:sp>
          <p:nvSpPr>
            <p:cNvPr id="416" name="Tambury matches postponed indefinitely"/>
            <p:cNvSpPr txBox="1"/>
            <p:nvPr/>
          </p:nvSpPr>
          <p:spPr>
            <a:xfrm>
              <a:off x="1350611" y="814727"/>
              <a:ext cx="3162522" cy="578307"/>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1600"/>
              </a:lvl1pPr>
            </a:lstStyle>
            <a:p>
              <a:r>
                <a:t>Tambury matches postponed indefinitely </a:t>
              </a:r>
            </a:p>
          </p:txBody>
        </p:sp>
        <p:sp>
          <p:nvSpPr>
            <p:cNvPr id="417" name="Circle"/>
            <p:cNvSpPr/>
            <p:nvPr/>
          </p:nvSpPr>
          <p:spPr>
            <a:xfrm>
              <a:off x="542350" y="64468"/>
              <a:ext cx="151763" cy="151762"/>
            </a:xfrm>
            <a:prstGeom prst="ellips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418" name="Circle"/>
            <p:cNvSpPr/>
            <p:nvPr/>
          </p:nvSpPr>
          <p:spPr>
            <a:xfrm>
              <a:off x="756599" y="64468"/>
              <a:ext cx="151763" cy="151762"/>
            </a:xfrm>
            <a:prstGeom prst="ellips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419" name="Circle"/>
            <p:cNvSpPr/>
            <p:nvPr/>
          </p:nvSpPr>
          <p:spPr>
            <a:xfrm>
              <a:off x="972935" y="64468"/>
              <a:ext cx="151762" cy="151762"/>
            </a:xfrm>
            <a:prstGeom prst="ellips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420" name="World"/>
            <p:cNvSpPr txBox="1"/>
            <p:nvPr/>
          </p:nvSpPr>
          <p:spPr>
            <a:xfrm>
              <a:off x="2994839" y="367599"/>
              <a:ext cx="674320" cy="3370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600" u="sng">
                  <a:solidFill>
                    <a:schemeClr val="accent1">
                      <a:lumOff val="-13575"/>
                    </a:schemeClr>
                  </a:solidFill>
                </a:defRPr>
              </a:lvl1pPr>
            </a:lstStyle>
            <a:p>
              <a:r>
                <a:t>World</a:t>
              </a:r>
            </a:p>
          </p:txBody>
        </p:sp>
        <p:sp>
          <p:nvSpPr>
            <p:cNvPr id="421" name="Sports"/>
            <p:cNvSpPr txBox="1"/>
            <p:nvPr/>
          </p:nvSpPr>
          <p:spPr>
            <a:xfrm>
              <a:off x="3781389" y="367599"/>
              <a:ext cx="754178" cy="337007"/>
            </a:xfrm>
            <a:prstGeom prst="rect">
              <a:avLst/>
            </a:prstGeom>
            <a:solidFill>
              <a:srgbClr val="D5D5D5"/>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600">
                  <a:solidFill>
                    <a:schemeClr val="accent1">
                      <a:lumOff val="-13575"/>
                    </a:schemeClr>
                  </a:solidFill>
                </a:defRPr>
              </a:lvl1pPr>
            </a:lstStyle>
            <a:p>
              <a:r>
                <a:t>Sports</a:t>
              </a:r>
            </a:p>
          </p:txBody>
        </p:sp>
        <p:grpSp>
          <p:nvGrpSpPr>
            <p:cNvPr id="424" name="Group"/>
            <p:cNvGrpSpPr/>
            <p:nvPr/>
          </p:nvGrpSpPr>
          <p:grpSpPr>
            <a:xfrm>
              <a:off x="1427064" y="2660096"/>
              <a:ext cx="3009616" cy="167641"/>
              <a:chOff x="0" y="0"/>
              <a:chExt cx="3009614" cy="167640"/>
            </a:xfrm>
          </p:grpSpPr>
          <p:sp>
            <p:nvSpPr>
              <p:cNvPr id="422" name="Line"/>
              <p:cNvSpPr/>
              <p:nvPr/>
            </p:nvSpPr>
            <p:spPr>
              <a:xfrm>
                <a:off x="0" y="0"/>
                <a:ext cx="3009615" cy="0"/>
              </a:xfrm>
              <a:prstGeom prst="line">
                <a:avLst/>
              </a:prstGeom>
              <a:noFill/>
              <a:ln w="15875"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423" name="Line"/>
              <p:cNvSpPr/>
              <p:nvPr/>
            </p:nvSpPr>
            <p:spPr>
              <a:xfrm>
                <a:off x="0" y="167640"/>
                <a:ext cx="3009615" cy="1"/>
              </a:xfrm>
              <a:prstGeom prst="line">
                <a:avLst/>
              </a:prstGeom>
              <a:noFill/>
              <a:ln w="15875"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nvGrpSpPr>
            <p:cNvPr id="428" name="Group"/>
            <p:cNvGrpSpPr/>
            <p:nvPr/>
          </p:nvGrpSpPr>
          <p:grpSpPr>
            <a:xfrm>
              <a:off x="1381527" y="1503672"/>
              <a:ext cx="1509431" cy="876559"/>
              <a:chOff x="113584" y="0"/>
              <a:chExt cx="1509429" cy="876557"/>
            </a:xfrm>
          </p:grpSpPr>
          <p:sp>
            <p:nvSpPr>
              <p:cNvPr id="425" name="Group"/>
              <p:cNvSpPr/>
              <p:nvPr/>
            </p:nvSpPr>
            <p:spPr>
              <a:xfrm>
                <a:off x="115956" y="-1"/>
                <a:ext cx="1507059" cy="876559"/>
              </a:xfrm>
              <a:prstGeom prst="rect">
                <a:avLst/>
              </a:prstGeom>
              <a:solidFill>
                <a:srgbClr val="FFFFFF"/>
              </a:solidFill>
              <a:ln w="127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426" name="Line"/>
              <p:cNvSpPr/>
              <p:nvPr/>
            </p:nvSpPr>
            <p:spPr>
              <a:xfrm flipV="1">
                <a:off x="119390" y="40256"/>
                <a:ext cx="1484792" cy="825776"/>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endParaRPr/>
              </a:p>
            </p:txBody>
          </p:sp>
          <p:sp>
            <p:nvSpPr>
              <p:cNvPr id="427" name="Line"/>
              <p:cNvSpPr/>
              <p:nvPr/>
            </p:nvSpPr>
            <p:spPr>
              <a:xfrm>
                <a:off x="113584" y="10515"/>
                <a:ext cx="1496405" cy="855528"/>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endParaRPr/>
              </a:p>
            </p:txBody>
          </p:sp>
        </p:grpSp>
        <p:grpSp>
          <p:nvGrpSpPr>
            <p:cNvPr id="432" name="Group"/>
            <p:cNvGrpSpPr/>
            <p:nvPr/>
          </p:nvGrpSpPr>
          <p:grpSpPr>
            <a:xfrm>
              <a:off x="629742" y="904313"/>
              <a:ext cx="641135" cy="2722898"/>
              <a:chOff x="629742" y="0"/>
              <a:chExt cx="641134" cy="2722897"/>
            </a:xfrm>
          </p:grpSpPr>
          <p:sp>
            <p:nvSpPr>
              <p:cNvPr id="429" name="Group"/>
              <p:cNvSpPr/>
              <p:nvPr/>
            </p:nvSpPr>
            <p:spPr>
              <a:xfrm>
                <a:off x="630749" y="-1"/>
                <a:ext cx="640128" cy="2722899"/>
              </a:xfrm>
              <a:prstGeom prst="rect">
                <a:avLst/>
              </a:prstGeom>
              <a:solidFill>
                <a:srgbClr val="FFFFFF"/>
              </a:solidFill>
              <a:ln w="127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430" name="Line"/>
              <p:cNvSpPr/>
              <p:nvPr/>
            </p:nvSpPr>
            <p:spPr>
              <a:xfrm flipV="1">
                <a:off x="632208" y="125050"/>
                <a:ext cx="630670" cy="2565152"/>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endParaRPr/>
              </a:p>
            </p:txBody>
          </p:sp>
          <p:sp>
            <p:nvSpPr>
              <p:cNvPr id="431" name="Line"/>
              <p:cNvSpPr/>
              <p:nvPr/>
            </p:nvSpPr>
            <p:spPr>
              <a:xfrm>
                <a:off x="629742" y="32665"/>
                <a:ext cx="635603" cy="2657571"/>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endParaRPr/>
              </a:p>
            </p:txBody>
          </p:sp>
        </p:grpSp>
      </p:grpSp>
      <p:sp>
        <p:nvSpPr>
          <p:cNvPr id="434" name="Comments"/>
          <p:cNvSpPr txBox="1"/>
          <p:nvPr/>
        </p:nvSpPr>
        <p:spPr>
          <a:xfrm>
            <a:off x="19161283" y="9030415"/>
            <a:ext cx="1175005" cy="337007"/>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1600"/>
            </a:lvl1pPr>
          </a:lstStyle>
          <a:p>
            <a:r>
              <a:t>Comments</a:t>
            </a:r>
          </a:p>
        </p:txBody>
      </p:sp>
      <p:sp>
        <p:nvSpPr>
          <p:cNvPr id="435" name="Rectangle"/>
          <p:cNvSpPr/>
          <p:nvPr/>
        </p:nvSpPr>
        <p:spPr>
          <a:xfrm>
            <a:off x="19225648" y="9365359"/>
            <a:ext cx="2017981" cy="255027"/>
          </a:xfrm>
          <a:prstGeom prst="rect">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36" name="Rectangle"/>
          <p:cNvSpPr/>
          <p:nvPr/>
        </p:nvSpPr>
        <p:spPr>
          <a:xfrm>
            <a:off x="21402276" y="9365359"/>
            <a:ext cx="786182" cy="255027"/>
          </a:xfrm>
          <a:prstGeom prst="rect">
            <a:avLst/>
          </a:prstGeom>
          <a:solidFill>
            <a:srgbClr val="929292"/>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37" name="Submit"/>
          <p:cNvSpPr txBox="1"/>
          <p:nvPr/>
        </p:nvSpPr>
        <p:spPr>
          <a:xfrm>
            <a:off x="21392297" y="9324369"/>
            <a:ext cx="798882" cy="3370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1600">
                <a:solidFill>
                  <a:srgbClr val="FFFFFF"/>
                </a:solidFill>
              </a:defRPr>
            </a:lvl1pPr>
          </a:lstStyle>
          <a:p>
            <a:r>
              <a:t>Submit</a:t>
            </a:r>
          </a:p>
        </p:txBody>
      </p:sp>
      <p:sp>
        <p:nvSpPr>
          <p:cNvPr id="438" name="Rectangle"/>
          <p:cNvSpPr/>
          <p:nvPr/>
        </p:nvSpPr>
        <p:spPr>
          <a:xfrm>
            <a:off x="19117839" y="8909225"/>
            <a:ext cx="3437675" cy="1167295"/>
          </a:xfrm>
          <a:prstGeom prst="rect">
            <a:avLst/>
          </a:prstGeom>
          <a:ln w="50800">
            <a:solidFill>
              <a:schemeClr val="accent5">
                <a:lumOff val="-29866"/>
              </a:scheme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4"/>
          <p:cNvSpPr/>
          <p:nvPr/>
        </p:nvSpPr>
        <p:spPr>
          <a:xfrm>
            <a:off x="441880" y="878276"/>
            <a:ext cx="600961" cy="600961"/>
          </a:xfrm>
          <a:prstGeom prst="ellipse">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200" b="0">
                <a:solidFill>
                  <a:srgbClr val="FFFFFF"/>
                </a:solidFill>
                <a:latin typeface="+mn-lt"/>
                <a:ea typeface="+mn-ea"/>
                <a:cs typeface="+mn-cs"/>
                <a:sym typeface="Helvetica Neue Medium"/>
              </a:defRPr>
            </a:lvl1pPr>
          </a:lstStyle>
          <a:p>
            <a:r>
              <a:t>4</a:t>
            </a:r>
          </a:p>
        </p:txBody>
      </p:sp>
      <p:sp>
        <p:nvSpPr>
          <p:cNvPr id="443" name="Conversational control operations"/>
          <p:cNvSpPr txBox="1"/>
          <p:nvPr/>
        </p:nvSpPr>
        <p:spPr>
          <a:xfrm>
            <a:off x="1516161" y="757536"/>
            <a:ext cx="9178596" cy="7711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400">
                <a:solidFill>
                  <a:schemeClr val="accent1"/>
                </a:solidFill>
              </a:defRPr>
            </a:lvl1pPr>
          </a:lstStyle>
          <a:p>
            <a:r>
              <a:t>Conversational control operations</a:t>
            </a:r>
          </a:p>
        </p:txBody>
      </p:sp>
      <p:grpSp>
        <p:nvGrpSpPr>
          <p:cNvPr id="449" name="Group"/>
          <p:cNvGrpSpPr/>
          <p:nvPr/>
        </p:nvGrpSpPr>
        <p:grpSpPr>
          <a:xfrm>
            <a:off x="18207355" y="6025694"/>
            <a:ext cx="4377798" cy="3883903"/>
            <a:chOff x="0" y="0"/>
            <a:chExt cx="4377796" cy="3883902"/>
          </a:xfrm>
        </p:grpSpPr>
        <p:sp>
          <p:nvSpPr>
            <p:cNvPr id="444" name="Rounded Rectangle"/>
            <p:cNvSpPr/>
            <p:nvPr/>
          </p:nvSpPr>
          <p:spPr>
            <a:xfrm>
              <a:off x="5838" y="0"/>
              <a:ext cx="4366122" cy="3883903"/>
            </a:xfrm>
            <a:prstGeom prst="roundRect">
              <a:avLst>
                <a:gd name="adj" fmla="val 3865"/>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445" name="Rectangle"/>
            <p:cNvSpPr/>
            <p:nvPr/>
          </p:nvSpPr>
          <p:spPr>
            <a:xfrm>
              <a:off x="0" y="253929"/>
              <a:ext cx="4377797" cy="3542704"/>
            </a:xfrm>
            <a:prstGeom prst="rect">
              <a:avLst/>
            </a:prstGeom>
            <a:solidFill>
              <a:srgbClr val="FFFFFF"/>
            </a:solidFill>
            <a:ln w="127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446" name="Circle"/>
            <p:cNvSpPr/>
            <p:nvPr/>
          </p:nvSpPr>
          <p:spPr>
            <a:xfrm>
              <a:off x="108819" y="64468"/>
              <a:ext cx="151762" cy="151762"/>
            </a:xfrm>
            <a:prstGeom prst="ellips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447" name="Circle"/>
            <p:cNvSpPr/>
            <p:nvPr/>
          </p:nvSpPr>
          <p:spPr>
            <a:xfrm>
              <a:off x="323068" y="64468"/>
              <a:ext cx="151762" cy="151762"/>
            </a:xfrm>
            <a:prstGeom prst="ellips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448" name="Circle"/>
            <p:cNvSpPr/>
            <p:nvPr/>
          </p:nvSpPr>
          <p:spPr>
            <a:xfrm>
              <a:off x="539404" y="64468"/>
              <a:ext cx="151762" cy="151762"/>
            </a:xfrm>
            <a:prstGeom prst="ellips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pic>
        <p:nvPicPr>
          <p:cNvPr id="450" name="2638285.png" descr="2638285.png"/>
          <p:cNvPicPr>
            <a:picLocks noChangeAspect="1"/>
          </p:cNvPicPr>
          <p:nvPr/>
        </p:nvPicPr>
        <p:blipFill>
          <a:blip r:embed="rId3">
            <a:extLst/>
          </a:blip>
          <a:srcRect l="71491" t="38395" r="14633" b="26015"/>
          <a:stretch>
            <a:fillRect/>
          </a:stretch>
        </p:blipFill>
        <p:spPr>
          <a:xfrm flipH="1">
            <a:off x="618493" y="5211318"/>
            <a:ext cx="2856113" cy="4881403"/>
          </a:xfrm>
          <a:prstGeom prst="rect">
            <a:avLst/>
          </a:prstGeom>
          <a:ln w="12700">
            <a:miter lim="400000"/>
          </a:ln>
        </p:spPr>
      </p:pic>
      <p:sp>
        <p:nvSpPr>
          <p:cNvPr id="451" name="Callout"/>
          <p:cNvSpPr/>
          <p:nvPr/>
        </p:nvSpPr>
        <p:spPr>
          <a:xfrm flipH="1">
            <a:off x="3998754" y="5040765"/>
            <a:ext cx="12361467" cy="6058695"/>
          </a:xfrm>
          <a:custGeom>
            <a:avLst/>
            <a:gdLst/>
            <a:ahLst/>
            <a:cxnLst>
              <a:cxn ang="0">
                <a:pos x="wd2" y="hd2"/>
              </a:cxn>
              <a:cxn ang="5400000">
                <a:pos x="wd2" y="hd2"/>
              </a:cxn>
              <a:cxn ang="10800000">
                <a:pos x="wd2" y="hd2"/>
              </a:cxn>
              <a:cxn ang="16200000">
                <a:pos x="wd2" y="hd2"/>
              </a:cxn>
            </a:cxnLst>
            <a:rect l="0" t="0" r="r" b="b"/>
            <a:pathLst>
              <a:path w="21600" h="21600" extrusionOk="0">
                <a:moveTo>
                  <a:pt x="1013" y="0"/>
                </a:moveTo>
                <a:cubicBezTo>
                  <a:pt x="454" y="0"/>
                  <a:pt x="0" y="926"/>
                  <a:pt x="0" y="2067"/>
                </a:cubicBezTo>
                <a:lnTo>
                  <a:pt x="0" y="19533"/>
                </a:lnTo>
                <a:cubicBezTo>
                  <a:pt x="0" y="20674"/>
                  <a:pt x="454" y="21600"/>
                  <a:pt x="1013" y="21600"/>
                </a:cubicBezTo>
                <a:lnTo>
                  <a:pt x="18385" y="21600"/>
                </a:lnTo>
                <a:cubicBezTo>
                  <a:pt x="18944" y="21600"/>
                  <a:pt x="19398" y="20674"/>
                  <a:pt x="19398" y="19533"/>
                </a:cubicBezTo>
                <a:lnTo>
                  <a:pt x="19398" y="3585"/>
                </a:lnTo>
                <a:lnTo>
                  <a:pt x="21600" y="2698"/>
                </a:lnTo>
                <a:lnTo>
                  <a:pt x="19385" y="1807"/>
                </a:lnTo>
                <a:cubicBezTo>
                  <a:pt x="19322" y="789"/>
                  <a:pt x="18901" y="0"/>
                  <a:pt x="18385" y="0"/>
                </a:cubicBezTo>
                <a:lnTo>
                  <a:pt x="1013" y="0"/>
                </a:lnTo>
                <a:close/>
              </a:path>
            </a:pathLst>
          </a:cu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52" name="Open"/>
          <p:cNvSpPr txBox="1"/>
          <p:nvPr/>
        </p:nvSpPr>
        <p:spPr>
          <a:xfrm>
            <a:off x="7015052" y="5336613"/>
            <a:ext cx="1185521" cy="597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defRPr sz="3300"/>
            </a:lvl1pPr>
          </a:lstStyle>
          <a:p>
            <a:r>
              <a:t>Open</a:t>
            </a:r>
          </a:p>
        </p:txBody>
      </p:sp>
      <p:sp>
        <p:nvSpPr>
          <p:cNvPr id="453" name="BVIP should be able to easily access and personalise the operational environment. This goes from simple operations to support the main browsing experience, to personalising properties of the interactions."/>
          <p:cNvSpPr txBox="1"/>
          <p:nvPr/>
        </p:nvSpPr>
        <p:spPr>
          <a:xfrm>
            <a:off x="1576609" y="1483797"/>
            <a:ext cx="16550589" cy="9766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lnSpc>
                <a:spcPct val="117999"/>
              </a:lnSpc>
              <a:defRPr sz="2600" b="0"/>
            </a:lvl1pPr>
          </a:lstStyle>
          <a:p>
            <a:r>
              <a:t>BVIP should be able to easily access and personalise the operational environment. This goes from simple operations to support the main browsing experience, to personalising properties of the interactions.</a:t>
            </a:r>
          </a:p>
        </p:txBody>
      </p:sp>
      <p:sp>
        <p:nvSpPr>
          <p:cNvPr id="454" name="Open the Tambury Gazette?"/>
          <p:cNvSpPr txBox="1"/>
          <p:nvPr/>
        </p:nvSpPr>
        <p:spPr>
          <a:xfrm>
            <a:off x="8694873" y="5373613"/>
            <a:ext cx="5792449"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lnSpc>
                <a:spcPct val="117999"/>
              </a:lnSpc>
              <a:defRPr sz="2800" b="0" i="1"/>
            </a:lvl1pPr>
          </a:lstStyle>
          <a:p>
            <a:r>
              <a:t>Open the Tambury Gazette?</a:t>
            </a:r>
          </a:p>
        </p:txBody>
      </p:sp>
      <p:sp>
        <p:nvSpPr>
          <p:cNvPr id="455" name="Search"/>
          <p:cNvSpPr txBox="1"/>
          <p:nvPr/>
        </p:nvSpPr>
        <p:spPr>
          <a:xfrm>
            <a:off x="6731661" y="6367182"/>
            <a:ext cx="1511999" cy="597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defRPr sz="3300"/>
            </a:lvl1pPr>
          </a:lstStyle>
          <a:p>
            <a:r>
              <a:t>Search</a:t>
            </a:r>
          </a:p>
        </p:txBody>
      </p:sp>
      <p:sp>
        <p:nvSpPr>
          <p:cNvPr id="456" name="Search for The Tambury Gazette"/>
          <p:cNvSpPr txBox="1"/>
          <p:nvPr/>
        </p:nvSpPr>
        <p:spPr>
          <a:xfrm>
            <a:off x="8719569" y="6404182"/>
            <a:ext cx="5792448"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lnSpc>
                <a:spcPct val="117999"/>
              </a:lnSpc>
              <a:defRPr sz="2800" b="0" i="1"/>
            </a:lvl1pPr>
          </a:lstStyle>
          <a:p>
            <a:r>
              <a:t>Search for The Tambury Gazette</a:t>
            </a:r>
          </a:p>
        </p:txBody>
      </p:sp>
      <p:sp>
        <p:nvSpPr>
          <p:cNvPr id="457" name="Bookmark"/>
          <p:cNvSpPr txBox="1"/>
          <p:nvPr/>
        </p:nvSpPr>
        <p:spPr>
          <a:xfrm>
            <a:off x="6057748" y="7448278"/>
            <a:ext cx="2185912" cy="597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defRPr sz="3300"/>
            </a:lvl1pPr>
          </a:lstStyle>
          <a:p>
            <a:r>
              <a:t>Bookmark</a:t>
            </a:r>
          </a:p>
        </p:txBody>
      </p:sp>
      <p:sp>
        <p:nvSpPr>
          <p:cNvPr id="458" name="Bookmark the Tambury Gazette"/>
          <p:cNvSpPr txBox="1"/>
          <p:nvPr/>
        </p:nvSpPr>
        <p:spPr>
          <a:xfrm>
            <a:off x="8719569" y="7485278"/>
            <a:ext cx="5792448"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lnSpc>
                <a:spcPct val="117999"/>
              </a:lnSpc>
              <a:defRPr sz="2800" b="0" i="1"/>
            </a:lvl1pPr>
          </a:lstStyle>
          <a:p>
            <a:r>
              <a:t>Bookmark the Tambury Gazette</a:t>
            </a:r>
          </a:p>
        </p:txBody>
      </p:sp>
      <p:sp>
        <p:nvSpPr>
          <p:cNvPr id="459" name="Speech"/>
          <p:cNvSpPr txBox="1"/>
          <p:nvPr/>
        </p:nvSpPr>
        <p:spPr>
          <a:xfrm>
            <a:off x="6631077" y="8529374"/>
            <a:ext cx="1612583" cy="597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defRPr sz="3300"/>
            </a:lvl1pPr>
          </a:lstStyle>
          <a:p>
            <a:r>
              <a:t>Speech</a:t>
            </a:r>
          </a:p>
        </p:txBody>
      </p:sp>
      <p:sp>
        <p:nvSpPr>
          <p:cNvPr id="460" name="Increase speech rate"/>
          <p:cNvSpPr txBox="1"/>
          <p:nvPr/>
        </p:nvSpPr>
        <p:spPr>
          <a:xfrm>
            <a:off x="8719569" y="8579074"/>
            <a:ext cx="5792448"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lnSpc>
                <a:spcPct val="117999"/>
              </a:lnSpc>
              <a:defRPr sz="2800" b="0" i="1"/>
            </a:lvl1pPr>
          </a:lstStyle>
          <a:p>
            <a:r>
              <a:t>Increase speech rate</a:t>
            </a:r>
          </a:p>
        </p:txBody>
      </p:sp>
      <p:sp>
        <p:nvSpPr>
          <p:cNvPr id="461" name="Verbosity"/>
          <p:cNvSpPr txBox="1"/>
          <p:nvPr/>
        </p:nvSpPr>
        <p:spPr>
          <a:xfrm>
            <a:off x="6274422" y="9741942"/>
            <a:ext cx="1969238" cy="597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defRPr sz="3300"/>
            </a:lvl1pPr>
          </a:lstStyle>
          <a:p>
            <a:r>
              <a:t>Verbosity</a:t>
            </a:r>
          </a:p>
        </p:txBody>
      </p:sp>
      <p:sp>
        <p:nvSpPr>
          <p:cNvPr id="462" name="Turn on short interactions"/>
          <p:cNvSpPr txBox="1"/>
          <p:nvPr/>
        </p:nvSpPr>
        <p:spPr>
          <a:xfrm>
            <a:off x="8719569" y="9791642"/>
            <a:ext cx="5792448"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lnSpc>
                <a:spcPct val="117999"/>
              </a:lnSpc>
              <a:defRPr sz="2800" b="0" i="1"/>
            </a:lvl1pPr>
          </a:lstStyle>
          <a:p>
            <a:r>
              <a:t>Turn on short interactions</a:t>
            </a:r>
          </a:p>
        </p:txBody>
      </p:sp>
      <p:sp>
        <p:nvSpPr>
          <p:cNvPr id="463" name="Settings"/>
          <p:cNvSpPr txBox="1"/>
          <p:nvPr/>
        </p:nvSpPr>
        <p:spPr>
          <a:xfrm>
            <a:off x="19591201" y="7687421"/>
            <a:ext cx="1610107" cy="5604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Settings</a:t>
            </a:r>
          </a:p>
        </p:txBody>
      </p:sp>
      <p:sp>
        <p:nvSpPr>
          <p:cNvPr id="464" name="Branham, S. M., &amp; Mukkath Roy, A. R. (2019, October). Reading between the guidelines: How commercial voice assistant guidelines hinder accessibility for blind users. In The 21st International ACM SIGACCESS Conference on Computers and Accessibility (pp. 4"/>
          <p:cNvSpPr txBox="1"/>
          <p:nvPr/>
        </p:nvSpPr>
        <p:spPr>
          <a:xfrm>
            <a:off x="622356" y="12508083"/>
            <a:ext cx="19911226" cy="2866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1300" b="0">
                <a:solidFill>
                  <a:srgbClr val="222222"/>
                </a:solidFill>
                <a:latin typeface="Arial"/>
                <a:ea typeface="Arial"/>
                <a:cs typeface="Arial"/>
                <a:sym typeface="Arial"/>
              </a:defRPr>
            </a:pPr>
            <a:r>
              <a:t>Branham, S. M., &amp; Mukkath Roy, A. R. (2019, October). Reading between the guidelines: How commercial voice assistant guidelines hinder accessibility for blind users. In </a:t>
            </a:r>
            <a:r>
              <a:rPr i="1"/>
              <a:t>The 21st International ACM SIGACCESS Conference on Computers and Accessibility</a:t>
            </a:r>
            <a:r>
              <a:t> (pp. 446-458).</a:t>
            </a:r>
          </a:p>
        </p:txBody>
      </p:sp>
      <p:sp>
        <p:nvSpPr>
          <p:cNvPr id="465" name="Abdolrahmani, A., Kuber, R., &amp; Branham, S. M. (2018, October). &quot; Siri Talks at You&quot; An Empirical Investigation of Voice-Activated Personal Assistant (VAPA) Usage by Individuals Who Are Blind. In Proceedings of the 20th International ACM SIGACCESS Confere"/>
          <p:cNvSpPr txBox="1"/>
          <p:nvPr/>
        </p:nvSpPr>
        <p:spPr>
          <a:xfrm>
            <a:off x="622356" y="12843760"/>
            <a:ext cx="22821839" cy="286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1300" b="0">
                <a:solidFill>
                  <a:srgbClr val="222222"/>
                </a:solidFill>
                <a:latin typeface="Arial"/>
                <a:ea typeface="Arial"/>
                <a:cs typeface="Arial"/>
                <a:sym typeface="Arial"/>
              </a:defRPr>
            </a:pPr>
            <a:r>
              <a:t>Abdolrahmani, A., Kuber, R., &amp; Branham, S. M. (2018, October). " Siri Talks at You" An Empirical Investigation of Voice-Activated Personal Assistant (VAPA) Usage by Individuals Who Are Blind. In </a:t>
            </a:r>
            <a:r>
              <a:rPr i="1"/>
              <a:t>Proceedings of the 20th International ACM SIGACCESS Conference on Computers and Accessibility</a:t>
            </a:r>
            <a:r>
              <a:t> (pp. 249-258).</a:t>
            </a:r>
          </a:p>
        </p:txBody>
      </p:sp>
      <p:sp>
        <p:nvSpPr>
          <p:cNvPr id="466" name="Choi, D., Kwak, D., Cho, M., &amp; Lee, S. (2020, April). &quot; Nobody Speaks that Fast!&quot; An Empirical Study of Speech Rate in Conversational Agents for People with Vision Impairments. In Proceedings of the 2020 CHI Conference on Human Factors in Computing Syste"/>
          <p:cNvSpPr txBox="1"/>
          <p:nvPr/>
        </p:nvSpPr>
        <p:spPr>
          <a:xfrm>
            <a:off x="622356" y="13179102"/>
            <a:ext cx="20270448" cy="286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1300" b="0">
                <a:solidFill>
                  <a:srgbClr val="222222"/>
                </a:solidFill>
                <a:latin typeface="Arial"/>
                <a:ea typeface="Arial"/>
                <a:cs typeface="Arial"/>
                <a:sym typeface="Arial"/>
              </a:defRPr>
            </a:pPr>
            <a:r>
              <a:t>Choi, D., Kwak, D., Cho, M., &amp; Lee, S. (2020, April). " Nobody Speaks that Fast!" An Empirical Study of Speech Rate in Conversational Agents for People with Vision Impairments. In </a:t>
            </a:r>
            <a:r>
              <a:rPr i="1"/>
              <a:t>Proceedings of the 2020 CHI Conference on Human Factors in Computing Systems</a:t>
            </a:r>
            <a:r>
              <a:t> (pp. 1-13).</a:t>
            </a:r>
          </a:p>
        </p:txBody>
      </p:sp>
      <p:sp>
        <p:nvSpPr>
          <p:cNvPr id="467" name="An ongoing discussion on accessibility, the need for tailored experience for BVIP users, and higher control"/>
          <p:cNvSpPr txBox="1"/>
          <p:nvPr/>
        </p:nvSpPr>
        <p:spPr>
          <a:xfrm>
            <a:off x="624976" y="11948350"/>
            <a:ext cx="15510054"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2400"/>
            </a:lvl1pPr>
          </a:lstStyle>
          <a:p>
            <a:r>
              <a:t>An ongoing discussion on accessibility, the need for tailored experience for BVIP users, and higher control</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 name="Double-click to edit"/>
          <p:cNvSpPr txBox="1">
            <a:spLocks noGrp="1"/>
          </p:cNvSpPr>
          <p:nvPr>
            <p:ph type="title"/>
          </p:nvPr>
        </p:nvSpPr>
        <p:spPr>
          <a:prstGeom prst="rect">
            <a:avLst/>
          </a:prstGeom>
        </p:spPr>
        <p:txBody>
          <a:bodyPr/>
          <a:lstStyle/>
          <a:p>
            <a:endParaRPr/>
          </a:p>
        </p:txBody>
      </p:sp>
      <p:sp>
        <p:nvSpPr>
          <p:cNvPr id="472" name="Double-click to edit"/>
          <p:cNvSpPr txBox="1">
            <a:spLocks noGrp="1"/>
          </p:cNvSpPr>
          <p:nvPr>
            <p:ph type="body" idx="1"/>
          </p:nvPr>
        </p:nvSpPr>
        <p:spPr>
          <a:prstGeom prst="rect">
            <a:avLst/>
          </a:prstGeom>
        </p:spPr>
        <p:txBody>
          <a:bodyPr/>
          <a:lstStyle/>
          <a:p>
            <a:endParaRPr/>
          </a:p>
        </p:txBody>
      </p:sp>
      <p:pic>
        <p:nvPicPr>
          <p:cNvPr id="473" name="Screenshot 2021-05-03 at 18.16.01.png" descr="Screenshot 2021-05-03 at 18.16.01.png"/>
          <p:cNvPicPr>
            <a:picLocks noChangeAspect="1"/>
          </p:cNvPicPr>
          <p:nvPr/>
        </p:nvPicPr>
        <p:blipFill>
          <a:blip r:embed="rId2">
            <a:extLst/>
          </a:blip>
          <a:stretch>
            <a:fillRect/>
          </a:stretch>
        </p:blipFill>
        <p:spPr>
          <a:xfrm>
            <a:off x="-127124" y="-637180"/>
            <a:ext cx="24638248" cy="15398905"/>
          </a:xfrm>
          <a:prstGeom prst="rect">
            <a:avLst/>
          </a:prstGeom>
          <a:ln w="12700">
            <a:miter lim="400000"/>
          </a:ln>
        </p:spPr>
      </p:pic>
      <p:pic>
        <p:nvPicPr>
          <p:cNvPr id="474" name="Screenshot 2021-05-03 at 18.16.01.png" descr="Screenshot 2021-05-03 at 18.16.01.png"/>
          <p:cNvPicPr>
            <a:picLocks noChangeAspect="1"/>
          </p:cNvPicPr>
          <p:nvPr/>
        </p:nvPicPr>
        <p:blipFill>
          <a:blip r:embed="rId2">
            <a:extLst/>
          </a:blip>
          <a:srcRect t="51807" r="81495" b="7837"/>
          <a:stretch>
            <a:fillRect/>
          </a:stretch>
        </p:blipFill>
        <p:spPr>
          <a:xfrm>
            <a:off x="121498" y="92337"/>
            <a:ext cx="4559260" cy="6214219"/>
          </a:xfrm>
          <a:prstGeom prst="rect">
            <a:avLst/>
          </a:prstGeom>
          <a:ln w="12700">
            <a:miter lim="400000"/>
          </a:ln>
        </p:spPr>
      </p:pic>
      <p:pic>
        <p:nvPicPr>
          <p:cNvPr id="475" name="Screenshot 2021-05-03 at 18.16.01.png" descr="Screenshot 2021-05-03 at 18.16.01.png"/>
          <p:cNvPicPr>
            <a:picLocks noChangeAspect="1"/>
          </p:cNvPicPr>
          <p:nvPr/>
        </p:nvPicPr>
        <p:blipFill>
          <a:blip r:embed="rId2">
            <a:extLst/>
          </a:blip>
          <a:srcRect t="51807" r="81084" b="37752"/>
          <a:stretch>
            <a:fillRect/>
          </a:stretch>
        </p:blipFill>
        <p:spPr>
          <a:xfrm>
            <a:off x="382370" y="238462"/>
            <a:ext cx="4660401" cy="1607724"/>
          </a:xfrm>
          <a:prstGeom prst="rect">
            <a:avLst/>
          </a:prstGeom>
          <a:ln w="12700">
            <a:miter lim="400000"/>
          </a:ln>
        </p:spPr>
      </p:pic>
      <p:sp>
        <p:nvSpPr>
          <p:cNvPr id="476" name="Approaches"/>
          <p:cNvSpPr/>
          <p:nvPr/>
        </p:nvSpPr>
        <p:spPr>
          <a:xfrm>
            <a:off x="9119397" y="6466840"/>
            <a:ext cx="5490287" cy="1117601"/>
          </a:xfrm>
          <a:prstGeom prst="rect">
            <a:avLst/>
          </a:prstGeom>
          <a:solidFill>
            <a:srgbClr val="0365C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584200">
              <a:lnSpc>
                <a:spcPct val="200000"/>
              </a:lnSpc>
              <a:defRPr sz="6700" b="0">
                <a:solidFill>
                  <a:srgbClr val="FFFFFF"/>
                </a:solidFill>
                <a:latin typeface="Helvetica Light"/>
                <a:ea typeface="Helvetica Light"/>
                <a:cs typeface="Helvetica Light"/>
                <a:sym typeface="Helvetica Light"/>
              </a:defRPr>
            </a:lvl1pPr>
          </a:lstStyle>
          <a:p>
            <a:r>
              <a:t>Approaches   </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Circle"/>
          <p:cNvSpPr/>
          <p:nvPr/>
        </p:nvSpPr>
        <p:spPr>
          <a:xfrm>
            <a:off x="18493494" y="7157556"/>
            <a:ext cx="600961" cy="600961"/>
          </a:xfrm>
          <a:prstGeom prst="ellipse">
            <a:avLst/>
          </a:prstGeom>
          <a:solidFill>
            <a:schemeClr val="accent1">
              <a:alpha val="29041"/>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79" name="Approaches"/>
          <p:cNvSpPr/>
          <p:nvPr/>
        </p:nvSpPr>
        <p:spPr>
          <a:xfrm>
            <a:off x="9355143" y="1028699"/>
            <a:ext cx="4139058" cy="939801"/>
          </a:xfrm>
          <a:prstGeom prst="rect">
            <a:avLst/>
          </a:prstGeom>
          <a:solidFill>
            <a:srgbClr val="0365C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584200">
              <a:lnSpc>
                <a:spcPct val="200000"/>
              </a:lnSpc>
              <a:defRPr sz="5500" b="0">
                <a:solidFill>
                  <a:srgbClr val="FFFFFF"/>
                </a:solidFill>
                <a:latin typeface="Helvetica Light"/>
                <a:ea typeface="Helvetica Light"/>
                <a:cs typeface="Helvetica Light"/>
                <a:sym typeface="Helvetica Light"/>
              </a:defRPr>
            </a:lvl1pPr>
          </a:lstStyle>
          <a:p>
            <a:r>
              <a:t>Approaches </a:t>
            </a:r>
          </a:p>
        </p:txBody>
      </p:sp>
      <p:sp>
        <p:nvSpPr>
          <p:cNvPr id="480" name="Circle"/>
          <p:cNvSpPr/>
          <p:nvPr/>
        </p:nvSpPr>
        <p:spPr>
          <a:xfrm>
            <a:off x="2010641" y="4456568"/>
            <a:ext cx="600960" cy="600961"/>
          </a:xfrm>
          <a:prstGeom prst="ellipse">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81" name="Annotation-based"/>
          <p:cNvSpPr txBox="1"/>
          <p:nvPr/>
        </p:nvSpPr>
        <p:spPr>
          <a:xfrm>
            <a:off x="3066094" y="4335827"/>
            <a:ext cx="4884218" cy="7711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400"/>
            </a:lvl1pPr>
          </a:lstStyle>
          <a:p>
            <a:r>
              <a:t>Annotation-based</a:t>
            </a:r>
          </a:p>
        </p:txBody>
      </p:sp>
      <p:sp>
        <p:nvSpPr>
          <p:cNvPr id="482" name="Circle"/>
          <p:cNvSpPr/>
          <p:nvPr/>
        </p:nvSpPr>
        <p:spPr>
          <a:xfrm>
            <a:off x="2001227" y="6746520"/>
            <a:ext cx="600960" cy="600961"/>
          </a:xfrm>
          <a:prstGeom prst="ellipse">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83" name="Crowd-based"/>
          <p:cNvSpPr txBox="1"/>
          <p:nvPr/>
        </p:nvSpPr>
        <p:spPr>
          <a:xfrm>
            <a:off x="3066094" y="6625781"/>
            <a:ext cx="3725267" cy="7711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400"/>
            </a:lvl1pPr>
          </a:lstStyle>
          <a:p>
            <a:r>
              <a:t>Crowd-based</a:t>
            </a:r>
          </a:p>
        </p:txBody>
      </p:sp>
      <p:sp>
        <p:nvSpPr>
          <p:cNvPr id="484" name="Circle"/>
          <p:cNvSpPr/>
          <p:nvPr/>
        </p:nvSpPr>
        <p:spPr>
          <a:xfrm>
            <a:off x="1991813" y="8992467"/>
            <a:ext cx="600960" cy="600961"/>
          </a:xfrm>
          <a:prstGeom prst="ellipse">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85" name="Automatic"/>
          <p:cNvSpPr txBox="1"/>
          <p:nvPr/>
        </p:nvSpPr>
        <p:spPr>
          <a:xfrm>
            <a:off x="3066094" y="8871727"/>
            <a:ext cx="2855215" cy="7711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400"/>
            </a:lvl1pPr>
          </a:lstStyle>
          <a:p>
            <a:r>
              <a:t>Automatic</a:t>
            </a:r>
          </a:p>
        </p:txBody>
      </p:sp>
      <p:sp>
        <p:nvSpPr>
          <p:cNvPr id="486" name="conversational access to websites by enabling developers and content producers to provide appropriate annotations"/>
          <p:cNvSpPr txBox="1"/>
          <p:nvPr/>
        </p:nvSpPr>
        <p:spPr>
          <a:xfrm>
            <a:off x="3066094" y="5160402"/>
            <a:ext cx="11545316" cy="9766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lnSpc>
                <a:spcPct val="117999"/>
              </a:lnSpc>
              <a:defRPr sz="2600" b="0"/>
            </a:lvl1pPr>
          </a:lstStyle>
          <a:p>
            <a:r>
              <a:t>conversational access to websites by enabling developers and content producers to provide appropriate annotations</a:t>
            </a:r>
          </a:p>
        </p:txBody>
      </p:sp>
      <p:sp>
        <p:nvSpPr>
          <p:cNvPr id="487" name="collaborative metadata augmentation approaches, relying on the crowd to fix accessibility problems or provide annotations for voice-based access"/>
          <p:cNvSpPr txBox="1"/>
          <p:nvPr/>
        </p:nvSpPr>
        <p:spPr>
          <a:xfrm>
            <a:off x="3066094" y="7449178"/>
            <a:ext cx="11545316" cy="9766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lnSpc>
                <a:spcPct val="117999"/>
              </a:lnSpc>
              <a:defRPr sz="2600" b="0"/>
            </a:lvl1pPr>
          </a:lstStyle>
          <a:p>
            <a:r>
              <a:t>collaborative metadata augmentation approaches, relying on the crowd to fix accessibility problems or provide annotations for voice-based access</a:t>
            </a:r>
          </a:p>
        </p:txBody>
      </p:sp>
      <p:sp>
        <p:nvSpPr>
          <p:cNvPr id="488" name="based on heuristics and algorithms, generally focused on automatically fixing accessibility issues, deriving browsing context or predicting next user actions"/>
          <p:cNvSpPr txBox="1"/>
          <p:nvPr/>
        </p:nvSpPr>
        <p:spPr>
          <a:xfrm>
            <a:off x="3066094" y="9709947"/>
            <a:ext cx="11545315" cy="9766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lnSpc>
                <a:spcPct val="117999"/>
              </a:lnSpc>
              <a:defRPr sz="2600" b="0"/>
            </a:lvl1pPr>
          </a:lstStyle>
          <a:p>
            <a:r>
              <a:t>based on heuristics and algorithms, generally focused on automatically fixing accessibility issues, deriving browsing context or predicting next user actions</a:t>
            </a:r>
          </a:p>
        </p:txBody>
      </p:sp>
      <p:pic>
        <p:nvPicPr>
          <p:cNvPr id="489" name="web__development__coding__script__service__code__developers-128.png" descr="web__development__coding__script__service__code__developers-128.png"/>
          <p:cNvPicPr>
            <a:picLocks noChangeAspect="1"/>
          </p:cNvPicPr>
          <p:nvPr/>
        </p:nvPicPr>
        <p:blipFill>
          <a:blip r:embed="rId3">
            <a:extLst/>
          </a:blip>
          <a:stretch>
            <a:fillRect/>
          </a:stretch>
        </p:blipFill>
        <p:spPr>
          <a:xfrm>
            <a:off x="17346062" y="4582445"/>
            <a:ext cx="600961" cy="600961"/>
          </a:xfrm>
          <a:prstGeom prst="rect">
            <a:avLst/>
          </a:prstGeom>
          <a:ln w="12700">
            <a:miter lim="400000"/>
          </a:ln>
        </p:spPr>
      </p:pic>
      <p:sp>
        <p:nvSpPr>
          <p:cNvPr id="490" name="Male"/>
          <p:cNvSpPr/>
          <p:nvPr/>
        </p:nvSpPr>
        <p:spPr>
          <a:xfrm>
            <a:off x="18391077" y="4572351"/>
            <a:ext cx="248723" cy="671132"/>
          </a:xfrm>
          <a:custGeom>
            <a:avLst/>
            <a:gdLst/>
            <a:ahLst/>
            <a:cxnLst>
              <a:cxn ang="0">
                <a:pos x="wd2" y="hd2"/>
              </a:cxn>
              <a:cxn ang="5400000">
                <a:pos x="wd2" y="hd2"/>
              </a:cxn>
              <a:cxn ang="10800000">
                <a:pos x="wd2" y="hd2"/>
              </a:cxn>
              <a:cxn ang="16200000">
                <a:pos x="wd2" y="hd2"/>
              </a:cxn>
            </a:cxnLst>
            <a:rect l="0" t="0" r="r" b="b"/>
            <a:pathLst>
              <a:path w="21547" h="21600" extrusionOk="0">
                <a:moveTo>
                  <a:pt x="10777" y="0"/>
                </a:moveTo>
                <a:cubicBezTo>
                  <a:pt x="9509" y="0"/>
                  <a:pt x="8239" y="180"/>
                  <a:pt x="7271" y="540"/>
                </a:cubicBezTo>
                <a:cubicBezTo>
                  <a:pt x="5335" y="1259"/>
                  <a:pt x="5335" y="2425"/>
                  <a:pt x="7271" y="3144"/>
                </a:cubicBezTo>
                <a:cubicBezTo>
                  <a:pt x="9206" y="3863"/>
                  <a:pt x="12348" y="3863"/>
                  <a:pt x="14284" y="3144"/>
                </a:cubicBezTo>
                <a:cubicBezTo>
                  <a:pt x="16220" y="2425"/>
                  <a:pt x="16220" y="1259"/>
                  <a:pt x="14284" y="540"/>
                </a:cubicBezTo>
                <a:cubicBezTo>
                  <a:pt x="13316" y="180"/>
                  <a:pt x="12046" y="0"/>
                  <a:pt x="10777" y="0"/>
                </a:cubicBezTo>
                <a:close/>
                <a:moveTo>
                  <a:pt x="4845" y="4060"/>
                </a:moveTo>
                <a:cubicBezTo>
                  <a:pt x="2970" y="4060"/>
                  <a:pt x="1445" y="4331"/>
                  <a:pt x="907" y="4563"/>
                </a:cubicBezTo>
                <a:cubicBezTo>
                  <a:pt x="-23" y="4963"/>
                  <a:pt x="-21" y="5438"/>
                  <a:pt x="8" y="5606"/>
                </a:cubicBezTo>
                <a:lnTo>
                  <a:pt x="8" y="12393"/>
                </a:lnTo>
                <a:cubicBezTo>
                  <a:pt x="8" y="12733"/>
                  <a:pt x="732" y="13004"/>
                  <a:pt x="1648" y="13004"/>
                </a:cubicBezTo>
                <a:cubicBezTo>
                  <a:pt x="2563" y="13004"/>
                  <a:pt x="3292" y="12728"/>
                  <a:pt x="3292" y="12393"/>
                </a:cubicBezTo>
                <a:lnTo>
                  <a:pt x="3292" y="6777"/>
                </a:lnTo>
                <a:lnTo>
                  <a:pt x="4791" y="6777"/>
                </a:lnTo>
                <a:lnTo>
                  <a:pt x="4791" y="12641"/>
                </a:lnTo>
                <a:lnTo>
                  <a:pt x="4804" y="12641"/>
                </a:lnTo>
                <a:lnTo>
                  <a:pt x="4804" y="20628"/>
                </a:lnTo>
                <a:cubicBezTo>
                  <a:pt x="4804" y="21163"/>
                  <a:pt x="5982" y="21600"/>
                  <a:pt x="7421" y="21600"/>
                </a:cubicBezTo>
                <a:cubicBezTo>
                  <a:pt x="8860" y="21600"/>
                  <a:pt x="10037" y="21163"/>
                  <a:pt x="10037" y="20628"/>
                </a:cubicBezTo>
                <a:lnTo>
                  <a:pt x="10037" y="12641"/>
                </a:lnTo>
                <a:lnTo>
                  <a:pt x="10777" y="12641"/>
                </a:lnTo>
                <a:lnTo>
                  <a:pt x="11504" y="12641"/>
                </a:lnTo>
                <a:lnTo>
                  <a:pt x="11504" y="20628"/>
                </a:lnTo>
                <a:cubicBezTo>
                  <a:pt x="11504" y="21163"/>
                  <a:pt x="12682" y="21600"/>
                  <a:pt x="14121" y="21600"/>
                </a:cubicBezTo>
                <a:cubicBezTo>
                  <a:pt x="15559" y="21600"/>
                  <a:pt x="16737" y="21163"/>
                  <a:pt x="16737" y="20628"/>
                </a:cubicBezTo>
                <a:lnTo>
                  <a:pt x="16737" y="12636"/>
                </a:lnTo>
                <a:lnTo>
                  <a:pt x="16750" y="12636"/>
                </a:lnTo>
                <a:lnTo>
                  <a:pt x="16750" y="6772"/>
                </a:lnTo>
                <a:lnTo>
                  <a:pt x="18249" y="6772"/>
                </a:lnTo>
                <a:lnTo>
                  <a:pt x="18249" y="12388"/>
                </a:lnTo>
                <a:cubicBezTo>
                  <a:pt x="18249" y="12728"/>
                  <a:pt x="18973" y="12997"/>
                  <a:pt x="19889" y="12997"/>
                </a:cubicBezTo>
                <a:cubicBezTo>
                  <a:pt x="20805" y="12997"/>
                  <a:pt x="21533" y="12723"/>
                  <a:pt x="21533" y="12388"/>
                </a:cubicBezTo>
                <a:lnTo>
                  <a:pt x="21533" y="5606"/>
                </a:lnTo>
                <a:cubicBezTo>
                  <a:pt x="21577" y="5438"/>
                  <a:pt x="21564" y="4957"/>
                  <a:pt x="20634" y="4563"/>
                </a:cubicBezTo>
                <a:cubicBezTo>
                  <a:pt x="20096" y="4336"/>
                  <a:pt x="18566" y="4060"/>
                  <a:pt x="16691" y="4060"/>
                </a:cubicBezTo>
                <a:lnTo>
                  <a:pt x="10777" y="4060"/>
                </a:lnTo>
                <a:lnTo>
                  <a:pt x="4845" y="4060"/>
                </a:lnTo>
                <a:close/>
              </a:path>
            </a:pathLst>
          </a:custGeom>
          <a:solidFill>
            <a:srgbClr val="333333"/>
          </a:solidFill>
          <a:ln w="12700">
            <a:miter lim="400000"/>
          </a:ln>
        </p:spPr>
        <p:txBody>
          <a:bodyPr lIns="71437" tIns="71437" rIns="71437" bIns="71437" anchor="ctr"/>
          <a:lstStyle/>
          <a:p>
            <a:pPr defTabSz="821531">
              <a:defRPr b="0">
                <a:solidFill>
                  <a:srgbClr val="FFFFFF"/>
                </a:solidFill>
                <a:latin typeface="+mn-lt"/>
                <a:ea typeface="+mn-ea"/>
                <a:cs typeface="+mn-cs"/>
                <a:sym typeface="Helvetica Neue Medium"/>
              </a:defRPr>
            </a:pPr>
            <a:endParaRPr/>
          </a:p>
        </p:txBody>
      </p:sp>
      <p:pic>
        <p:nvPicPr>
          <p:cNvPr id="491" name="web__development__coding__script__service__code__developers-128.png" descr="web__development__coding__script__service__code__developers-128.png"/>
          <p:cNvPicPr>
            <a:picLocks noChangeAspect="1"/>
          </p:cNvPicPr>
          <p:nvPr/>
        </p:nvPicPr>
        <p:blipFill>
          <a:blip r:embed="rId3">
            <a:extLst/>
          </a:blip>
          <a:stretch>
            <a:fillRect/>
          </a:stretch>
        </p:blipFill>
        <p:spPr>
          <a:xfrm>
            <a:off x="17404615" y="7157556"/>
            <a:ext cx="600961" cy="600961"/>
          </a:xfrm>
          <a:prstGeom prst="rect">
            <a:avLst/>
          </a:prstGeom>
          <a:ln w="12700">
            <a:miter lim="400000"/>
          </a:ln>
        </p:spPr>
      </p:pic>
      <p:pic>
        <p:nvPicPr>
          <p:cNvPr id="492" name="web__development__coding__script__service__code__developers-128.png" descr="web__development__coding__script__service__code__developers-128.png"/>
          <p:cNvPicPr>
            <a:picLocks noChangeAspect="1"/>
          </p:cNvPicPr>
          <p:nvPr/>
        </p:nvPicPr>
        <p:blipFill>
          <a:blip r:embed="rId3">
            <a:extLst/>
          </a:blip>
          <a:srcRect l="11996" t="34726" r="8158" b="9319"/>
          <a:stretch>
            <a:fillRect/>
          </a:stretch>
        </p:blipFill>
        <p:spPr>
          <a:xfrm>
            <a:off x="18554063" y="7289960"/>
            <a:ext cx="479835" cy="336264"/>
          </a:xfrm>
          <a:prstGeom prst="rect">
            <a:avLst/>
          </a:prstGeom>
          <a:ln w="12700">
            <a:miter lim="400000"/>
          </a:ln>
        </p:spPr>
      </p:pic>
      <p:sp>
        <p:nvSpPr>
          <p:cNvPr id="493" name="Line"/>
          <p:cNvSpPr/>
          <p:nvPr/>
        </p:nvSpPr>
        <p:spPr>
          <a:xfrm>
            <a:off x="18041725" y="7492870"/>
            <a:ext cx="402444" cy="1"/>
          </a:xfrm>
          <a:prstGeom prst="line">
            <a:avLst/>
          </a:prstGeom>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94" name="Rectangle"/>
          <p:cNvSpPr/>
          <p:nvPr/>
        </p:nvSpPr>
        <p:spPr>
          <a:xfrm>
            <a:off x="17529388" y="7360719"/>
            <a:ext cx="402445" cy="299299"/>
          </a:xfrm>
          <a:prstGeom prst="rect">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95" name="Male"/>
          <p:cNvSpPr/>
          <p:nvPr/>
        </p:nvSpPr>
        <p:spPr>
          <a:xfrm>
            <a:off x="19358308" y="7122471"/>
            <a:ext cx="248723" cy="671132"/>
          </a:xfrm>
          <a:custGeom>
            <a:avLst/>
            <a:gdLst/>
            <a:ahLst/>
            <a:cxnLst>
              <a:cxn ang="0">
                <a:pos x="wd2" y="hd2"/>
              </a:cxn>
              <a:cxn ang="5400000">
                <a:pos x="wd2" y="hd2"/>
              </a:cxn>
              <a:cxn ang="10800000">
                <a:pos x="wd2" y="hd2"/>
              </a:cxn>
              <a:cxn ang="16200000">
                <a:pos x="wd2" y="hd2"/>
              </a:cxn>
            </a:cxnLst>
            <a:rect l="0" t="0" r="r" b="b"/>
            <a:pathLst>
              <a:path w="21547" h="21600" extrusionOk="0">
                <a:moveTo>
                  <a:pt x="10777" y="0"/>
                </a:moveTo>
                <a:cubicBezTo>
                  <a:pt x="9509" y="0"/>
                  <a:pt x="8239" y="180"/>
                  <a:pt x="7271" y="540"/>
                </a:cubicBezTo>
                <a:cubicBezTo>
                  <a:pt x="5335" y="1259"/>
                  <a:pt x="5335" y="2425"/>
                  <a:pt x="7271" y="3144"/>
                </a:cubicBezTo>
                <a:cubicBezTo>
                  <a:pt x="9206" y="3863"/>
                  <a:pt x="12348" y="3863"/>
                  <a:pt x="14284" y="3144"/>
                </a:cubicBezTo>
                <a:cubicBezTo>
                  <a:pt x="16220" y="2425"/>
                  <a:pt x="16220" y="1259"/>
                  <a:pt x="14284" y="540"/>
                </a:cubicBezTo>
                <a:cubicBezTo>
                  <a:pt x="13316" y="180"/>
                  <a:pt x="12046" y="0"/>
                  <a:pt x="10777" y="0"/>
                </a:cubicBezTo>
                <a:close/>
                <a:moveTo>
                  <a:pt x="4845" y="4060"/>
                </a:moveTo>
                <a:cubicBezTo>
                  <a:pt x="2970" y="4060"/>
                  <a:pt x="1445" y="4331"/>
                  <a:pt x="907" y="4563"/>
                </a:cubicBezTo>
                <a:cubicBezTo>
                  <a:pt x="-23" y="4963"/>
                  <a:pt x="-21" y="5438"/>
                  <a:pt x="8" y="5606"/>
                </a:cubicBezTo>
                <a:lnTo>
                  <a:pt x="8" y="12393"/>
                </a:lnTo>
                <a:cubicBezTo>
                  <a:pt x="8" y="12733"/>
                  <a:pt x="732" y="13004"/>
                  <a:pt x="1648" y="13004"/>
                </a:cubicBezTo>
                <a:cubicBezTo>
                  <a:pt x="2563" y="13004"/>
                  <a:pt x="3292" y="12728"/>
                  <a:pt x="3292" y="12393"/>
                </a:cubicBezTo>
                <a:lnTo>
                  <a:pt x="3292" y="6777"/>
                </a:lnTo>
                <a:lnTo>
                  <a:pt x="4791" y="6777"/>
                </a:lnTo>
                <a:lnTo>
                  <a:pt x="4791" y="12641"/>
                </a:lnTo>
                <a:lnTo>
                  <a:pt x="4804" y="12641"/>
                </a:lnTo>
                <a:lnTo>
                  <a:pt x="4804" y="20628"/>
                </a:lnTo>
                <a:cubicBezTo>
                  <a:pt x="4804" y="21163"/>
                  <a:pt x="5982" y="21600"/>
                  <a:pt x="7421" y="21600"/>
                </a:cubicBezTo>
                <a:cubicBezTo>
                  <a:pt x="8860" y="21600"/>
                  <a:pt x="10037" y="21163"/>
                  <a:pt x="10037" y="20628"/>
                </a:cubicBezTo>
                <a:lnTo>
                  <a:pt x="10037" y="12641"/>
                </a:lnTo>
                <a:lnTo>
                  <a:pt x="10777" y="12641"/>
                </a:lnTo>
                <a:lnTo>
                  <a:pt x="11504" y="12641"/>
                </a:lnTo>
                <a:lnTo>
                  <a:pt x="11504" y="20628"/>
                </a:lnTo>
                <a:cubicBezTo>
                  <a:pt x="11504" y="21163"/>
                  <a:pt x="12682" y="21600"/>
                  <a:pt x="14121" y="21600"/>
                </a:cubicBezTo>
                <a:cubicBezTo>
                  <a:pt x="15559" y="21600"/>
                  <a:pt x="16737" y="21163"/>
                  <a:pt x="16737" y="20628"/>
                </a:cubicBezTo>
                <a:lnTo>
                  <a:pt x="16737" y="12636"/>
                </a:lnTo>
                <a:lnTo>
                  <a:pt x="16750" y="12636"/>
                </a:lnTo>
                <a:lnTo>
                  <a:pt x="16750" y="6772"/>
                </a:lnTo>
                <a:lnTo>
                  <a:pt x="18249" y="6772"/>
                </a:lnTo>
                <a:lnTo>
                  <a:pt x="18249" y="12388"/>
                </a:lnTo>
                <a:cubicBezTo>
                  <a:pt x="18249" y="12728"/>
                  <a:pt x="18973" y="12997"/>
                  <a:pt x="19889" y="12997"/>
                </a:cubicBezTo>
                <a:cubicBezTo>
                  <a:pt x="20805" y="12997"/>
                  <a:pt x="21533" y="12723"/>
                  <a:pt x="21533" y="12388"/>
                </a:cubicBezTo>
                <a:lnTo>
                  <a:pt x="21533" y="5606"/>
                </a:lnTo>
                <a:cubicBezTo>
                  <a:pt x="21577" y="5438"/>
                  <a:pt x="21564" y="4957"/>
                  <a:pt x="20634" y="4563"/>
                </a:cubicBezTo>
                <a:cubicBezTo>
                  <a:pt x="20096" y="4336"/>
                  <a:pt x="18566" y="4060"/>
                  <a:pt x="16691" y="4060"/>
                </a:cubicBezTo>
                <a:lnTo>
                  <a:pt x="10777" y="4060"/>
                </a:lnTo>
                <a:lnTo>
                  <a:pt x="4845" y="4060"/>
                </a:lnTo>
                <a:close/>
              </a:path>
            </a:pathLst>
          </a:custGeom>
          <a:solidFill>
            <a:srgbClr val="333333"/>
          </a:solidFill>
          <a:ln w="12700">
            <a:miter lim="400000"/>
          </a:ln>
        </p:spPr>
        <p:txBody>
          <a:bodyPr lIns="71437" tIns="71437" rIns="71437" bIns="71437" anchor="ctr"/>
          <a:lstStyle/>
          <a:p>
            <a:pPr defTabSz="821531">
              <a:defRPr b="0">
                <a:solidFill>
                  <a:srgbClr val="FFFFFF"/>
                </a:solidFill>
                <a:latin typeface="+mn-lt"/>
                <a:ea typeface="+mn-ea"/>
                <a:cs typeface="+mn-cs"/>
                <a:sym typeface="Helvetica Neue Medium"/>
              </a:defRPr>
            </a:pPr>
            <a:endParaRPr/>
          </a:p>
        </p:txBody>
      </p:sp>
      <p:sp>
        <p:nvSpPr>
          <p:cNvPr id="496" name="Male"/>
          <p:cNvSpPr/>
          <p:nvPr/>
        </p:nvSpPr>
        <p:spPr>
          <a:xfrm>
            <a:off x="19772872" y="7122471"/>
            <a:ext cx="248723" cy="671132"/>
          </a:xfrm>
          <a:custGeom>
            <a:avLst/>
            <a:gdLst/>
            <a:ahLst/>
            <a:cxnLst>
              <a:cxn ang="0">
                <a:pos x="wd2" y="hd2"/>
              </a:cxn>
              <a:cxn ang="5400000">
                <a:pos x="wd2" y="hd2"/>
              </a:cxn>
              <a:cxn ang="10800000">
                <a:pos x="wd2" y="hd2"/>
              </a:cxn>
              <a:cxn ang="16200000">
                <a:pos x="wd2" y="hd2"/>
              </a:cxn>
            </a:cxnLst>
            <a:rect l="0" t="0" r="r" b="b"/>
            <a:pathLst>
              <a:path w="21547" h="21600" extrusionOk="0">
                <a:moveTo>
                  <a:pt x="10777" y="0"/>
                </a:moveTo>
                <a:cubicBezTo>
                  <a:pt x="9509" y="0"/>
                  <a:pt x="8239" y="180"/>
                  <a:pt x="7271" y="540"/>
                </a:cubicBezTo>
                <a:cubicBezTo>
                  <a:pt x="5335" y="1259"/>
                  <a:pt x="5335" y="2425"/>
                  <a:pt x="7271" y="3144"/>
                </a:cubicBezTo>
                <a:cubicBezTo>
                  <a:pt x="9206" y="3863"/>
                  <a:pt x="12348" y="3863"/>
                  <a:pt x="14284" y="3144"/>
                </a:cubicBezTo>
                <a:cubicBezTo>
                  <a:pt x="16220" y="2425"/>
                  <a:pt x="16220" y="1259"/>
                  <a:pt x="14284" y="540"/>
                </a:cubicBezTo>
                <a:cubicBezTo>
                  <a:pt x="13316" y="180"/>
                  <a:pt x="12046" y="0"/>
                  <a:pt x="10777" y="0"/>
                </a:cubicBezTo>
                <a:close/>
                <a:moveTo>
                  <a:pt x="4845" y="4060"/>
                </a:moveTo>
                <a:cubicBezTo>
                  <a:pt x="2970" y="4060"/>
                  <a:pt x="1445" y="4331"/>
                  <a:pt x="907" y="4563"/>
                </a:cubicBezTo>
                <a:cubicBezTo>
                  <a:pt x="-23" y="4963"/>
                  <a:pt x="-21" y="5438"/>
                  <a:pt x="8" y="5606"/>
                </a:cubicBezTo>
                <a:lnTo>
                  <a:pt x="8" y="12393"/>
                </a:lnTo>
                <a:cubicBezTo>
                  <a:pt x="8" y="12733"/>
                  <a:pt x="732" y="13004"/>
                  <a:pt x="1648" y="13004"/>
                </a:cubicBezTo>
                <a:cubicBezTo>
                  <a:pt x="2563" y="13004"/>
                  <a:pt x="3292" y="12728"/>
                  <a:pt x="3292" y="12393"/>
                </a:cubicBezTo>
                <a:lnTo>
                  <a:pt x="3292" y="6777"/>
                </a:lnTo>
                <a:lnTo>
                  <a:pt x="4791" y="6777"/>
                </a:lnTo>
                <a:lnTo>
                  <a:pt x="4791" y="12641"/>
                </a:lnTo>
                <a:lnTo>
                  <a:pt x="4804" y="12641"/>
                </a:lnTo>
                <a:lnTo>
                  <a:pt x="4804" y="20628"/>
                </a:lnTo>
                <a:cubicBezTo>
                  <a:pt x="4804" y="21163"/>
                  <a:pt x="5982" y="21600"/>
                  <a:pt x="7421" y="21600"/>
                </a:cubicBezTo>
                <a:cubicBezTo>
                  <a:pt x="8860" y="21600"/>
                  <a:pt x="10037" y="21163"/>
                  <a:pt x="10037" y="20628"/>
                </a:cubicBezTo>
                <a:lnTo>
                  <a:pt x="10037" y="12641"/>
                </a:lnTo>
                <a:lnTo>
                  <a:pt x="10777" y="12641"/>
                </a:lnTo>
                <a:lnTo>
                  <a:pt x="11504" y="12641"/>
                </a:lnTo>
                <a:lnTo>
                  <a:pt x="11504" y="20628"/>
                </a:lnTo>
                <a:cubicBezTo>
                  <a:pt x="11504" y="21163"/>
                  <a:pt x="12682" y="21600"/>
                  <a:pt x="14121" y="21600"/>
                </a:cubicBezTo>
                <a:cubicBezTo>
                  <a:pt x="15559" y="21600"/>
                  <a:pt x="16737" y="21163"/>
                  <a:pt x="16737" y="20628"/>
                </a:cubicBezTo>
                <a:lnTo>
                  <a:pt x="16737" y="12636"/>
                </a:lnTo>
                <a:lnTo>
                  <a:pt x="16750" y="12636"/>
                </a:lnTo>
                <a:lnTo>
                  <a:pt x="16750" y="6772"/>
                </a:lnTo>
                <a:lnTo>
                  <a:pt x="18249" y="6772"/>
                </a:lnTo>
                <a:lnTo>
                  <a:pt x="18249" y="12388"/>
                </a:lnTo>
                <a:cubicBezTo>
                  <a:pt x="18249" y="12728"/>
                  <a:pt x="18973" y="12997"/>
                  <a:pt x="19889" y="12997"/>
                </a:cubicBezTo>
                <a:cubicBezTo>
                  <a:pt x="20805" y="12997"/>
                  <a:pt x="21533" y="12723"/>
                  <a:pt x="21533" y="12388"/>
                </a:cubicBezTo>
                <a:lnTo>
                  <a:pt x="21533" y="5606"/>
                </a:lnTo>
                <a:cubicBezTo>
                  <a:pt x="21577" y="5438"/>
                  <a:pt x="21564" y="4957"/>
                  <a:pt x="20634" y="4563"/>
                </a:cubicBezTo>
                <a:cubicBezTo>
                  <a:pt x="20096" y="4336"/>
                  <a:pt x="18566" y="4060"/>
                  <a:pt x="16691" y="4060"/>
                </a:cubicBezTo>
                <a:lnTo>
                  <a:pt x="10777" y="4060"/>
                </a:lnTo>
                <a:lnTo>
                  <a:pt x="4845" y="4060"/>
                </a:lnTo>
                <a:close/>
              </a:path>
            </a:pathLst>
          </a:custGeom>
          <a:solidFill>
            <a:srgbClr val="333333"/>
          </a:solidFill>
          <a:ln w="12700">
            <a:miter lim="400000"/>
          </a:ln>
        </p:spPr>
        <p:txBody>
          <a:bodyPr lIns="71437" tIns="71437" rIns="71437" bIns="71437" anchor="ctr"/>
          <a:lstStyle/>
          <a:p>
            <a:pPr defTabSz="821531">
              <a:defRPr b="0">
                <a:solidFill>
                  <a:srgbClr val="FFFFFF"/>
                </a:solidFill>
                <a:latin typeface="+mn-lt"/>
                <a:ea typeface="+mn-ea"/>
                <a:cs typeface="+mn-cs"/>
                <a:sym typeface="Helvetica Neue Medium"/>
              </a:defRPr>
            </a:pPr>
            <a:endParaRPr/>
          </a:p>
        </p:txBody>
      </p:sp>
      <p:sp>
        <p:nvSpPr>
          <p:cNvPr id="497" name="Male"/>
          <p:cNvSpPr/>
          <p:nvPr/>
        </p:nvSpPr>
        <p:spPr>
          <a:xfrm>
            <a:off x="20187435" y="7122471"/>
            <a:ext cx="248723" cy="671132"/>
          </a:xfrm>
          <a:custGeom>
            <a:avLst/>
            <a:gdLst/>
            <a:ahLst/>
            <a:cxnLst>
              <a:cxn ang="0">
                <a:pos x="wd2" y="hd2"/>
              </a:cxn>
              <a:cxn ang="5400000">
                <a:pos x="wd2" y="hd2"/>
              </a:cxn>
              <a:cxn ang="10800000">
                <a:pos x="wd2" y="hd2"/>
              </a:cxn>
              <a:cxn ang="16200000">
                <a:pos x="wd2" y="hd2"/>
              </a:cxn>
            </a:cxnLst>
            <a:rect l="0" t="0" r="r" b="b"/>
            <a:pathLst>
              <a:path w="21547" h="21600" extrusionOk="0">
                <a:moveTo>
                  <a:pt x="10777" y="0"/>
                </a:moveTo>
                <a:cubicBezTo>
                  <a:pt x="9509" y="0"/>
                  <a:pt x="8239" y="180"/>
                  <a:pt x="7271" y="540"/>
                </a:cubicBezTo>
                <a:cubicBezTo>
                  <a:pt x="5335" y="1259"/>
                  <a:pt x="5335" y="2425"/>
                  <a:pt x="7271" y="3144"/>
                </a:cubicBezTo>
                <a:cubicBezTo>
                  <a:pt x="9206" y="3863"/>
                  <a:pt x="12348" y="3863"/>
                  <a:pt x="14284" y="3144"/>
                </a:cubicBezTo>
                <a:cubicBezTo>
                  <a:pt x="16220" y="2425"/>
                  <a:pt x="16220" y="1259"/>
                  <a:pt x="14284" y="540"/>
                </a:cubicBezTo>
                <a:cubicBezTo>
                  <a:pt x="13316" y="180"/>
                  <a:pt x="12046" y="0"/>
                  <a:pt x="10777" y="0"/>
                </a:cubicBezTo>
                <a:close/>
                <a:moveTo>
                  <a:pt x="4845" y="4060"/>
                </a:moveTo>
                <a:cubicBezTo>
                  <a:pt x="2970" y="4060"/>
                  <a:pt x="1445" y="4331"/>
                  <a:pt x="907" y="4563"/>
                </a:cubicBezTo>
                <a:cubicBezTo>
                  <a:pt x="-23" y="4963"/>
                  <a:pt x="-21" y="5438"/>
                  <a:pt x="8" y="5606"/>
                </a:cubicBezTo>
                <a:lnTo>
                  <a:pt x="8" y="12393"/>
                </a:lnTo>
                <a:cubicBezTo>
                  <a:pt x="8" y="12733"/>
                  <a:pt x="732" y="13004"/>
                  <a:pt x="1648" y="13004"/>
                </a:cubicBezTo>
                <a:cubicBezTo>
                  <a:pt x="2563" y="13004"/>
                  <a:pt x="3292" y="12728"/>
                  <a:pt x="3292" y="12393"/>
                </a:cubicBezTo>
                <a:lnTo>
                  <a:pt x="3292" y="6777"/>
                </a:lnTo>
                <a:lnTo>
                  <a:pt x="4791" y="6777"/>
                </a:lnTo>
                <a:lnTo>
                  <a:pt x="4791" y="12641"/>
                </a:lnTo>
                <a:lnTo>
                  <a:pt x="4804" y="12641"/>
                </a:lnTo>
                <a:lnTo>
                  <a:pt x="4804" y="20628"/>
                </a:lnTo>
                <a:cubicBezTo>
                  <a:pt x="4804" y="21163"/>
                  <a:pt x="5982" y="21600"/>
                  <a:pt x="7421" y="21600"/>
                </a:cubicBezTo>
                <a:cubicBezTo>
                  <a:pt x="8860" y="21600"/>
                  <a:pt x="10037" y="21163"/>
                  <a:pt x="10037" y="20628"/>
                </a:cubicBezTo>
                <a:lnTo>
                  <a:pt x="10037" y="12641"/>
                </a:lnTo>
                <a:lnTo>
                  <a:pt x="10777" y="12641"/>
                </a:lnTo>
                <a:lnTo>
                  <a:pt x="11504" y="12641"/>
                </a:lnTo>
                <a:lnTo>
                  <a:pt x="11504" y="20628"/>
                </a:lnTo>
                <a:cubicBezTo>
                  <a:pt x="11504" y="21163"/>
                  <a:pt x="12682" y="21600"/>
                  <a:pt x="14121" y="21600"/>
                </a:cubicBezTo>
                <a:cubicBezTo>
                  <a:pt x="15559" y="21600"/>
                  <a:pt x="16737" y="21163"/>
                  <a:pt x="16737" y="20628"/>
                </a:cubicBezTo>
                <a:lnTo>
                  <a:pt x="16737" y="12636"/>
                </a:lnTo>
                <a:lnTo>
                  <a:pt x="16750" y="12636"/>
                </a:lnTo>
                <a:lnTo>
                  <a:pt x="16750" y="6772"/>
                </a:lnTo>
                <a:lnTo>
                  <a:pt x="18249" y="6772"/>
                </a:lnTo>
                <a:lnTo>
                  <a:pt x="18249" y="12388"/>
                </a:lnTo>
                <a:cubicBezTo>
                  <a:pt x="18249" y="12728"/>
                  <a:pt x="18973" y="12997"/>
                  <a:pt x="19889" y="12997"/>
                </a:cubicBezTo>
                <a:cubicBezTo>
                  <a:pt x="20805" y="12997"/>
                  <a:pt x="21533" y="12723"/>
                  <a:pt x="21533" y="12388"/>
                </a:cubicBezTo>
                <a:lnTo>
                  <a:pt x="21533" y="5606"/>
                </a:lnTo>
                <a:cubicBezTo>
                  <a:pt x="21577" y="5438"/>
                  <a:pt x="21564" y="4957"/>
                  <a:pt x="20634" y="4563"/>
                </a:cubicBezTo>
                <a:cubicBezTo>
                  <a:pt x="20096" y="4336"/>
                  <a:pt x="18566" y="4060"/>
                  <a:pt x="16691" y="4060"/>
                </a:cubicBezTo>
                <a:lnTo>
                  <a:pt x="10777" y="4060"/>
                </a:lnTo>
                <a:lnTo>
                  <a:pt x="4845" y="4060"/>
                </a:lnTo>
                <a:close/>
              </a:path>
            </a:pathLst>
          </a:custGeom>
          <a:solidFill>
            <a:srgbClr val="333333"/>
          </a:solidFill>
          <a:ln w="12700">
            <a:miter lim="400000"/>
          </a:ln>
        </p:spPr>
        <p:txBody>
          <a:bodyPr lIns="71437" tIns="71437" rIns="71437" bIns="71437" anchor="ctr"/>
          <a:lstStyle/>
          <a:p>
            <a:pPr defTabSz="821531">
              <a:defRPr b="0">
                <a:solidFill>
                  <a:srgbClr val="FFFFFF"/>
                </a:solidFill>
                <a:latin typeface="+mn-lt"/>
                <a:ea typeface="+mn-ea"/>
                <a:cs typeface="+mn-cs"/>
                <a:sym typeface="Helvetica Neue Medium"/>
              </a:defRPr>
            </a:pPr>
            <a:endParaRPr/>
          </a:p>
        </p:txBody>
      </p:sp>
      <p:sp>
        <p:nvSpPr>
          <p:cNvPr id="498" name="Circle"/>
          <p:cNvSpPr/>
          <p:nvPr/>
        </p:nvSpPr>
        <p:spPr>
          <a:xfrm>
            <a:off x="18472269" y="9732667"/>
            <a:ext cx="600961" cy="600961"/>
          </a:xfrm>
          <a:prstGeom prst="ellipse">
            <a:avLst/>
          </a:prstGeom>
          <a:solidFill>
            <a:schemeClr val="accent1">
              <a:alpha val="29041"/>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499" name="web__development__coding__script__service__code__developers-128.png" descr="web__development__coding__script__service__code__developers-128.png"/>
          <p:cNvPicPr>
            <a:picLocks noChangeAspect="1"/>
          </p:cNvPicPr>
          <p:nvPr/>
        </p:nvPicPr>
        <p:blipFill>
          <a:blip r:embed="rId3">
            <a:extLst/>
          </a:blip>
          <a:stretch>
            <a:fillRect/>
          </a:stretch>
        </p:blipFill>
        <p:spPr>
          <a:xfrm>
            <a:off x="17383390" y="9732667"/>
            <a:ext cx="600960" cy="600961"/>
          </a:xfrm>
          <a:prstGeom prst="rect">
            <a:avLst/>
          </a:prstGeom>
          <a:ln w="12700">
            <a:miter lim="400000"/>
          </a:ln>
        </p:spPr>
      </p:pic>
      <p:pic>
        <p:nvPicPr>
          <p:cNvPr id="500" name="web__development__coding__script__service__code__developers-128.png" descr="web__development__coding__script__service__code__developers-128.png"/>
          <p:cNvPicPr>
            <a:picLocks noChangeAspect="1"/>
          </p:cNvPicPr>
          <p:nvPr/>
        </p:nvPicPr>
        <p:blipFill>
          <a:blip r:embed="rId3">
            <a:extLst/>
          </a:blip>
          <a:srcRect l="11996" t="34726" r="8158" b="9319"/>
          <a:stretch>
            <a:fillRect/>
          </a:stretch>
        </p:blipFill>
        <p:spPr>
          <a:xfrm>
            <a:off x="18532838" y="9865072"/>
            <a:ext cx="479835" cy="336264"/>
          </a:xfrm>
          <a:prstGeom prst="rect">
            <a:avLst/>
          </a:prstGeom>
          <a:ln w="12700">
            <a:miter lim="400000"/>
          </a:ln>
        </p:spPr>
      </p:pic>
      <p:sp>
        <p:nvSpPr>
          <p:cNvPr id="501" name="Line"/>
          <p:cNvSpPr/>
          <p:nvPr/>
        </p:nvSpPr>
        <p:spPr>
          <a:xfrm>
            <a:off x="18020501" y="10067981"/>
            <a:ext cx="402444" cy="1"/>
          </a:xfrm>
          <a:prstGeom prst="line">
            <a:avLst/>
          </a:prstGeom>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02" name="Rectangle"/>
          <p:cNvSpPr/>
          <p:nvPr/>
        </p:nvSpPr>
        <p:spPr>
          <a:xfrm>
            <a:off x="17508163" y="9935830"/>
            <a:ext cx="402445" cy="299299"/>
          </a:xfrm>
          <a:prstGeom prst="rect">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503" name="tech_0013-512.png" descr="tech_0013-512.png"/>
          <p:cNvPicPr>
            <a:picLocks noChangeAspect="1"/>
          </p:cNvPicPr>
          <p:nvPr/>
        </p:nvPicPr>
        <p:blipFill>
          <a:blip r:embed="rId4">
            <a:extLst/>
          </a:blip>
          <a:stretch>
            <a:fillRect/>
          </a:stretch>
        </p:blipFill>
        <p:spPr>
          <a:xfrm>
            <a:off x="19097153" y="9623187"/>
            <a:ext cx="775540" cy="775540"/>
          </a:xfrm>
          <a:prstGeom prst="rect">
            <a:avLst/>
          </a:prstGeom>
          <a:ln w="12700">
            <a:miter lim="400000"/>
          </a:ln>
        </p:spPr>
      </p:pic>
      <p:sp>
        <p:nvSpPr>
          <p:cNvPr id="504" name="Chitto’ et al., 2020"/>
          <p:cNvSpPr txBox="1"/>
          <p:nvPr/>
        </p:nvSpPr>
        <p:spPr>
          <a:xfrm>
            <a:off x="17307703" y="5399346"/>
            <a:ext cx="2972541" cy="4987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lnSpc>
                <a:spcPct val="117999"/>
              </a:lnSpc>
              <a:defRPr sz="2600" b="0"/>
            </a:lvl1pPr>
          </a:lstStyle>
          <a:p>
            <a:r>
              <a:t>Chitto’ et al., 2020</a:t>
            </a:r>
          </a:p>
        </p:txBody>
      </p:sp>
      <p:sp>
        <p:nvSpPr>
          <p:cNvPr id="505" name="VoiceXML"/>
          <p:cNvSpPr txBox="1"/>
          <p:nvPr/>
        </p:nvSpPr>
        <p:spPr>
          <a:xfrm>
            <a:off x="20428650" y="5399346"/>
            <a:ext cx="2972541" cy="4987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lnSpc>
                <a:spcPct val="117999"/>
              </a:lnSpc>
              <a:defRPr sz="2600" b="0"/>
            </a:lvl1pPr>
          </a:lstStyle>
          <a:p>
            <a:r>
              <a:t>VoiceXML</a:t>
            </a:r>
          </a:p>
        </p:txBody>
      </p:sp>
      <p:sp>
        <p:nvSpPr>
          <p:cNvPr id="506" name="Takagi et al., 2008"/>
          <p:cNvSpPr txBox="1"/>
          <p:nvPr/>
        </p:nvSpPr>
        <p:spPr>
          <a:xfrm>
            <a:off x="17307703" y="8000203"/>
            <a:ext cx="2972541" cy="4987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lnSpc>
                <a:spcPct val="117999"/>
              </a:lnSpc>
              <a:defRPr sz="2600" b="0"/>
            </a:lvl1pPr>
          </a:lstStyle>
          <a:p>
            <a:r>
              <a:t>Takagi et al., 2008</a:t>
            </a:r>
          </a:p>
        </p:txBody>
      </p:sp>
      <p:sp>
        <p:nvSpPr>
          <p:cNvPr id="507" name="Ripa et al. 2019"/>
          <p:cNvSpPr txBox="1"/>
          <p:nvPr/>
        </p:nvSpPr>
        <p:spPr>
          <a:xfrm>
            <a:off x="20376982" y="8000203"/>
            <a:ext cx="2972541" cy="4987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lnSpc>
                <a:spcPct val="117999"/>
              </a:lnSpc>
              <a:defRPr sz="2600" b="0"/>
            </a:lvl1pPr>
          </a:lstStyle>
          <a:p>
            <a:r>
              <a:t>Ripa et al. 2019</a:t>
            </a:r>
          </a:p>
        </p:txBody>
      </p:sp>
      <p:sp>
        <p:nvSpPr>
          <p:cNvPr id="508" name="Pina et al., 2020"/>
          <p:cNvSpPr txBox="1"/>
          <p:nvPr/>
        </p:nvSpPr>
        <p:spPr>
          <a:xfrm>
            <a:off x="20376982" y="9836102"/>
            <a:ext cx="2972541" cy="498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lnSpc>
                <a:spcPct val="117999"/>
              </a:lnSpc>
              <a:defRPr sz="2600" b="0"/>
            </a:lvl1pPr>
          </a:lstStyle>
          <a:p>
            <a:r>
              <a:t>Pina et al., 2020</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Chittò, P., Baez, M., Daniel, F., &amp; Benatallah, B. (2020, November). Automatic Generation of Chatbots for Conversational Web Browsing. In International Conference on Conceptual Modeling (pp. 239-249). Springer, Cham."/>
          <p:cNvSpPr txBox="1"/>
          <p:nvPr/>
        </p:nvSpPr>
        <p:spPr>
          <a:xfrm>
            <a:off x="450531" y="12681256"/>
            <a:ext cx="20099341" cy="7778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2300" b="0">
                <a:solidFill>
                  <a:srgbClr val="222222"/>
                </a:solidFill>
                <a:latin typeface="Arial"/>
                <a:ea typeface="Arial"/>
                <a:cs typeface="Arial"/>
                <a:sym typeface="Arial"/>
              </a:defRPr>
            </a:pPr>
            <a:r>
              <a:t>Chittò, P., Baez, M., Daniel, F., &amp; Benatallah, B. (2020, November). Automatic Generation of Chatbots for Conversational Web Browsing. In </a:t>
            </a:r>
            <a:r>
              <a:rPr i="1"/>
              <a:t>International Conference on Conceptual Modeling</a:t>
            </a:r>
            <a:r>
              <a:t> (pp. 239-249). Springer, Cham.</a:t>
            </a:r>
          </a:p>
        </p:txBody>
      </p:sp>
      <p:pic>
        <p:nvPicPr>
          <p:cNvPr id="513" name="Screenshot 2020-12-13 at 11.10.02.png" descr="Screenshot 2020-12-13 at 11.10.02.png"/>
          <p:cNvPicPr>
            <a:picLocks noChangeAspect="1"/>
          </p:cNvPicPr>
          <p:nvPr/>
        </p:nvPicPr>
        <p:blipFill>
          <a:blip r:embed="rId3">
            <a:extLst/>
          </a:blip>
          <a:stretch>
            <a:fillRect/>
          </a:stretch>
        </p:blipFill>
        <p:spPr>
          <a:xfrm>
            <a:off x="5945569" y="1227839"/>
            <a:ext cx="11379201" cy="10299701"/>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 name="No need for custom chatbot code.…"/>
          <p:cNvSpPr txBox="1">
            <a:spLocks noGrp="1"/>
          </p:cNvSpPr>
          <p:nvPr>
            <p:ph type="body" idx="1"/>
          </p:nvPr>
        </p:nvSpPr>
        <p:spPr>
          <a:xfrm>
            <a:off x="1689100" y="2921000"/>
            <a:ext cx="21005800" cy="9296400"/>
          </a:xfrm>
          <a:prstGeom prst="rect">
            <a:avLst/>
          </a:prstGeom>
        </p:spPr>
        <p:txBody>
          <a:bodyPr/>
          <a:lstStyle/>
          <a:p>
            <a:r>
              <a:t>No need for custom chatbot code.</a:t>
            </a:r>
          </a:p>
          <a:p>
            <a:r>
              <a:t>Separation of conversation model from NLU.</a:t>
            </a:r>
          </a:p>
          <a:p>
            <a:r>
              <a:t>Presentation (NLG) managed by bot.</a:t>
            </a:r>
          </a:p>
          <a:p>
            <a:r>
              <a:t>Web developers keep control of the experience.</a:t>
            </a:r>
          </a:p>
        </p:txBody>
      </p:sp>
      <p:sp>
        <p:nvSpPr>
          <p:cNvPr id="518" name="Principles"/>
          <p:cNvSpPr/>
          <p:nvPr/>
        </p:nvSpPr>
        <p:spPr>
          <a:xfrm>
            <a:off x="10504900" y="1508443"/>
            <a:ext cx="3374200" cy="939801"/>
          </a:xfrm>
          <a:prstGeom prst="rect">
            <a:avLst/>
          </a:prstGeom>
          <a:solidFill>
            <a:srgbClr val="0365C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584200">
              <a:lnSpc>
                <a:spcPct val="200000"/>
              </a:lnSpc>
              <a:defRPr sz="5500" b="0">
                <a:solidFill>
                  <a:srgbClr val="FFFFFF"/>
                </a:solidFill>
                <a:latin typeface="Helvetica Light"/>
                <a:ea typeface="Helvetica Light"/>
                <a:cs typeface="Helvetica Light"/>
                <a:sym typeface="Helvetica Light"/>
              </a:defRPr>
            </a:lvl1pPr>
          </a:lstStyle>
          <a:p>
            <a:r>
              <a:t>Principles </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22" name="concept.pdf" descr="concept.pdf"/>
          <p:cNvPicPr>
            <a:picLocks noChangeAspect="1"/>
          </p:cNvPicPr>
          <p:nvPr/>
        </p:nvPicPr>
        <p:blipFill>
          <a:blip r:embed="rId3">
            <a:extLst/>
          </a:blip>
          <a:stretch>
            <a:fillRect/>
          </a:stretch>
        </p:blipFill>
        <p:spPr>
          <a:xfrm>
            <a:off x="2124211" y="1793990"/>
            <a:ext cx="17824423" cy="10128020"/>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9" name="Group"/>
          <p:cNvGrpSpPr/>
          <p:nvPr/>
        </p:nvGrpSpPr>
        <p:grpSpPr>
          <a:xfrm>
            <a:off x="4214953" y="4572177"/>
            <a:ext cx="5165511" cy="649685"/>
            <a:chOff x="0" y="0"/>
            <a:chExt cx="5165509" cy="649684"/>
          </a:xfrm>
        </p:grpSpPr>
        <p:sp>
          <p:nvSpPr>
            <p:cNvPr id="526" name="Callout"/>
            <p:cNvSpPr/>
            <p:nvPr/>
          </p:nvSpPr>
          <p:spPr>
            <a:xfrm flipH="1">
              <a:off x="467700" y="0"/>
              <a:ext cx="4697810" cy="649685"/>
            </a:xfrm>
            <a:custGeom>
              <a:avLst/>
              <a:gdLst/>
              <a:ahLst/>
              <a:cxnLst>
                <a:cxn ang="0">
                  <a:pos x="wd2" y="hd2"/>
                </a:cxn>
                <a:cxn ang="5400000">
                  <a:pos x="wd2" y="hd2"/>
                </a:cxn>
                <a:cxn ang="10800000">
                  <a:pos x="wd2" y="hd2"/>
                </a:cxn>
                <a:cxn ang="16200000">
                  <a:pos x="wd2" y="hd2"/>
                </a:cxn>
              </a:cxnLst>
              <a:rect l="0" t="0" r="r" b="b"/>
              <a:pathLst>
                <a:path w="21600" h="21600" extrusionOk="0">
                  <a:moveTo>
                    <a:pt x="223" y="0"/>
                  </a:moveTo>
                  <a:cubicBezTo>
                    <a:pt x="99" y="0"/>
                    <a:pt x="0" y="718"/>
                    <a:pt x="0" y="1610"/>
                  </a:cubicBezTo>
                  <a:lnTo>
                    <a:pt x="0" y="19990"/>
                  </a:lnTo>
                  <a:cubicBezTo>
                    <a:pt x="0" y="20882"/>
                    <a:pt x="99" y="21600"/>
                    <a:pt x="223" y="21600"/>
                  </a:cubicBezTo>
                  <a:lnTo>
                    <a:pt x="20830" y="21600"/>
                  </a:lnTo>
                  <a:cubicBezTo>
                    <a:pt x="20953" y="21600"/>
                    <a:pt x="21053" y="20882"/>
                    <a:pt x="21053" y="19990"/>
                  </a:cubicBezTo>
                  <a:lnTo>
                    <a:pt x="21053" y="14237"/>
                  </a:lnTo>
                  <a:lnTo>
                    <a:pt x="21600" y="11005"/>
                  </a:lnTo>
                  <a:lnTo>
                    <a:pt x="21053" y="7772"/>
                  </a:lnTo>
                  <a:lnTo>
                    <a:pt x="21053" y="1610"/>
                  </a:lnTo>
                  <a:cubicBezTo>
                    <a:pt x="21053" y="718"/>
                    <a:pt x="20953" y="0"/>
                    <a:pt x="20830" y="0"/>
                  </a:cubicBezTo>
                  <a:lnTo>
                    <a:pt x="223" y="0"/>
                  </a:lnTo>
                  <a:close/>
                </a:path>
              </a:pathLst>
            </a:custGeom>
            <a:solidFill>
              <a:srgbClr val="D6D5D5">
                <a:alpha val="50355"/>
              </a:srgbClr>
            </a:solidFill>
            <a:ln w="12700" cap="flat">
              <a:noFill/>
              <a:miter lim="400000"/>
            </a:ln>
            <a:effectLst/>
          </p:spPr>
          <p:txBody>
            <a:bodyPr wrap="square" lIns="71437" tIns="71437" rIns="71437" bIns="71437" numCol="1" anchor="ctr">
              <a:noAutofit/>
            </a:bodyPr>
            <a:lstStyle/>
            <a:p>
              <a:pPr defTabSz="821531">
                <a:defRPr b="0">
                  <a:solidFill>
                    <a:srgbClr val="FFFFFF"/>
                  </a:solidFill>
                  <a:latin typeface="+mn-lt"/>
                  <a:ea typeface="+mn-ea"/>
                  <a:cs typeface="+mn-cs"/>
                  <a:sym typeface="Helvetica Neue Medium"/>
                </a:defRPr>
              </a:pPr>
              <a:endParaRPr/>
            </a:p>
          </p:txBody>
        </p:sp>
        <p:sp>
          <p:nvSpPr>
            <p:cNvPr id="527" name="Who are the researchers involved?"/>
            <p:cNvSpPr txBox="1"/>
            <p:nvPr/>
          </p:nvSpPr>
          <p:spPr>
            <a:xfrm>
              <a:off x="620393" y="112810"/>
              <a:ext cx="4506050" cy="4240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defTabSz="821531">
                <a:defRPr sz="2100"/>
              </a:lvl1pPr>
            </a:lstStyle>
            <a:p>
              <a:r>
                <a:t>Who are the researchers involved?</a:t>
              </a:r>
            </a:p>
          </p:txBody>
        </p:sp>
        <p:pic>
          <p:nvPicPr>
            <p:cNvPr id="528" name="Image" descr="Image"/>
            <p:cNvPicPr>
              <a:picLocks noChangeAspect="1"/>
            </p:cNvPicPr>
            <p:nvPr/>
          </p:nvPicPr>
          <p:blipFill>
            <a:blip r:embed="rId3">
              <a:extLst/>
            </a:blip>
            <a:stretch>
              <a:fillRect/>
            </a:stretch>
          </p:blipFill>
          <p:spPr>
            <a:xfrm>
              <a:off x="0" y="105978"/>
              <a:ext cx="528596" cy="539329"/>
            </a:xfrm>
            <a:prstGeom prst="rect">
              <a:avLst/>
            </a:prstGeom>
            <a:ln w="12700" cap="flat">
              <a:noFill/>
              <a:miter lim="400000"/>
            </a:ln>
            <a:effectLst/>
          </p:spPr>
        </p:pic>
      </p:grpSp>
      <p:grpSp>
        <p:nvGrpSpPr>
          <p:cNvPr id="534" name="Group"/>
          <p:cNvGrpSpPr/>
          <p:nvPr/>
        </p:nvGrpSpPr>
        <p:grpSpPr>
          <a:xfrm>
            <a:off x="16559471" y="3049567"/>
            <a:ext cx="2493817" cy="3046296"/>
            <a:chOff x="0" y="0"/>
            <a:chExt cx="2493815" cy="3046295"/>
          </a:xfrm>
        </p:grpSpPr>
        <p:sp>
          <p:nvSpPr>
            <p:cNvPr id="530" name="Rounded Rectangle"/>
            <p:cNvSpPr/>
            <p:nvPr/>
          </p:nvSpPr>
          <p:spPr>
            <a:xfrm>
              <a:off x="0" y="0"/>
              <a:ext cx="2493816" cy="3046296"/>
            </a:xfrm>
            <a:prstGeom prst="roundRect">
              <a:avLst>
                <a:gd name="adj" fmla="val 6020"/>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31" name="Circle"/>
            <p:cNvSpPr/>
            <p:nvPr/>
          </p:nvSpPr>
          <p:spPr>
            <a:xfrm>
              <a:off x="102981" y="64468"/>
              <a:ext cx="151762" cy="151762"/>
            </a:xfrm>
            <a:prstGeom prst="ellips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32" name="Circle"/>
            <p:cNvSpPr/>
            <p:nvPr/>
          </p:nvSpPr>
          <p:spPr>
            <a:xfrm>
              <a:off x="317230" y="64468"/>
              <a:ext cx="151762" cy="151762"/>
            </a:xfrm>
            <a:prstGeom prst="ellips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33" name="Circle"/>
            <p:cNvSpPr/>
            <p:nvPr/>
          </p:nvSpPr>
          <p:spPr>
            <a:xfrm>
              <a:off x="533565" y="64468"/>
              <a:ext cx="151763" cy="151762"/>
            </a:xfrm>
            <a:prstGeom prst="ellips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nvGrpSpPr>
          <p:cNvPr id="556" name="Group"/>
          <p:cNvGrpSpPr/>
          <p:nvPr/>
        </p:nvGrpSpPr>
        <p:grpSpPr>
          <a:xfrm>
            <a:off x="16554042" y="3306849"/>
            <a:ext cx="3319226" cy="3382381"/>
            <a:chOff x="0" y="0"/>
            <a:chExt cx="3319225" cy="3382380"/>
          </a:xfrm>
        </p:grpSpPr>
        <p:sp>
          <p:nvSpPr>
            <p:cNvPr id="535" name="Rectangle"/>
            <p:cNvSpPr/>
            <p:nvPr/>
          </p:nvSpPr>
          <p:spPr>
            <a:xfrm>
              <a:off x="-1" y="0"/>
              <a:ext cx="2501938" cy="2700549"/>
            </a:xfrm>
            <a:prstGeom prst="rect">
              <a:avLst/>
            </a:prstGeom>
            <a:solidFill>
              <a:srgbClr val="FFFFFF"/>
            </a:solidFill>
            <a:ln w="127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36" name="Rectangle"/>
            <p:cNvSpPr/>
            <p:nvPr/>
          </p:nvSpPr>
          <p:spPr>
            <a:xfrm>
              <a:off x="113396" y="906923"/>
              <a:ext cx="2310401" cy="1683185"/>
            </a:xfrm>
            <a:prstGeom prst="rect">
              <a:avLst/>
            </a:prstGeom>
            <a:solidFill>
              <a:srgbClr val="FFFFFF"/>
            </a:solidFill>
            <a:ln w="127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37" name="Author bios"/>
            <p:cNvSpPr/>
            <p:nvPr/>
          </p:nvSpPr>
          <p:spPr>
            <a:xfrm>
              <a:off x="105612" y="673099"/>
              <a:ext cx="1270001" cy="1270001"/>
            </a:xfrm>
            <a:prstGeom prst="line">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defRPr sz="1600"/>
              </a:lvl1pPr>
            </a:lstStyle>
            <a:p>
              <a:r>
                <a:t>Author bios</a:t>
              </a:r>
            </a:p>
          </p:txBody>
        </p:sp>
        <p:sp>
          <p:nvSpPr>
            <p:cNvPr id="538" name="Florian Daniel"/>
            <p:cNvSpPr/>
            <p:nvPr/>
          </p:nvSpPr>
          <p:spPr>
            <a:xfrm>
              <a:off x="419548" y="1142065"/>
              <a:ext cx="1270001" cy="1270001"/>
            </a:xfrm>
            <a:prstGeom prst="line">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defRPr sz="1600"/>
              </a:lvl1pPr>
            </a:lstStyle>
            <a:p>
              <a:r>
                <a:t>Florian Daniel</a:t>
              </a:r>
            </a:p>
          </p:txBody>
        </p:sp>
        <p:grpSp>
          <p:nvGrpSpPr>
            <p:cNvPr id="541" name="Group"/>
            <p:cNvGrpSpPr/>
            <p:nvPr/>
          </p:nvGrpSpPr>
          <p:grpSpPr>
            <a:xfrm>
              <a:off x="467599" y="1305378"/>
              <a:ext cx="1848531" cy="101298"/>
              <a:chOff x="0" y="0"/>
              <a:chExt cx="1848530" cy="101296"/>
            </a:xfrm>
          </p:grpSpPr>
          <p:sp>
            <p:nvSpPr>
              <p:cNvPr id="539" name="Line"/>
              <p:cNvSpPr/>
              <p:nvPr/>
            </p:nvSpPr>
            <p:spPr>
              <a:xfrm>
                <a:off x="0" y="0"/>
                <a:ext cx="1848531" cy="0"/>
              </a:xfrm>
              <a:prstGeom prst="line">
                <a:avLst/>
              </a:prstGeom>
              <a:noFill/>
              <a:ln w="15875"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40" name="Line"/>
              <p:cNvSpPr/>
              <p:nvPr/>
            </p:nvSpPr>
            <p:spPr>
              <a:xfrm>
                <a:off x="0" y="101296"/>
                <a:ext cx="1848531" cy="1"/>
              </a:xfrm>
              <a:prstGeom prst="line">
                <a:avLst/>
              </a:prstGeom>
              <a:noFill/>
              <a:ln w="15875"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
          <p:nvSpPr>
            <p:cNvPr id="542" name="Circle"/>
            <p:cNvSpPr/>
            <p:nvPr/>
          </p:nvSpPr>
          <p:spPr>
            <a:xfrm>
              <a:off x="237754" y="1109928"/>
              <a:ext cx="99061" cy="99061"/>
            </a:xfrm>
            <a:prstGeom prst="ellipse">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43" name="Pietro Cittò"/>
            <p:cNvSpPr/>
            <p:nvPr/>
          </p:nvSpPr>
          <p:spPr>
            <a:xfrm>
              <a:off x="397135" y="1619032"/>
              <a:ext cx="1270001" cy="1270001"/>
            </a:xfrm>
            <a:prstGeom prst="line">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defRPr sz="1600"/>
              </a:lvl1pPr>
            </a:lstStyle>
            <a:p>
              <a:r>
                <a:t>Pietro Cittò</a:t>
              </a:r>
            </a:p>
          </p:txBody>
        </p:sp>
        <p:grpSp>
          <p:nvGrpSpPr>
            <p:cNvPr id="546" name="Group"/>
            <p:cNvGrpSpPr/>
            <p:nvPr/>
          </p:nvGrpSpPr>
          <p:grpSpPr>
            <a:xfrm>
              <a:off x="445186" y="1807744"/>
              <a:ext cx="1881621" cy="104451"/>
              <a:chOff x="0" y="0"/>
              <a:chExt cx="1881619" cy="104449"/>
            </a:xfrm>
          </p:grpSpPr>
          <p:sp>
            <p:nvSpPr>
              <p:cNvPr id="544" name="Line"/>
              <p:cNvSpPr/>
              <p:nvPr/>
            </p:nvSpPr>
            <p:spPr>
              <a:xfrm>
                <a:off x="0" y="0"/>
                <a:ext cx="1881620" cy="0"/>
              </a:xfrm>
              <a:prstGeom prst="line">
                <a:avLst/>
              </a:prstGeom>
              <a:noFill/>
              <a:ln w="15875"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45" name="Line"/>
              <p:cNvSpPr/>
              <p:nvPr/>
            </p:nvSpPr>
            <p:spPr>
              <a:xfrm>
                <a:off x="0" y="104449"/>
                <a:ext cx="1881620" cy="1"/>
              </a:xfrm>
              <a:prstGeom prst="line">
                <a:avLst/>
              </a:prstGeom>
              <a:noFill/>
              <a:ln w="15875"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
          <p:nvSpPr>
            <p:cNvPr id="547" name="Circle"/>
            <p:cNvSpPr/>
            <p:nvPr/>
          </p:nvSpPr>
          <p:spPr>
            <a:xfrm>
              <a:off x="215341" y="1586894"/>
              <a:ext cx="99061" cy="99061"/>
            </a:xfrm>
            <a:prstGeom prst="ellipse">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48" name="Marcos Baez"/>
            <p:cNvSpPr/>
            <p:nvPr/>
          </p:nvSpPr>
          <p:spPr>
            <a:xfrm>
              <a:off x="397135" y="2112380"/>
              <a:ext cx="1270001" cy="1270001"/>
            </a:xfrm>
            <a:prstGeom prst="line">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defRPr sz="1600"/>
              </a:lvl1pPr>
            </a:lstStyle>
            <a:p>
              <a:r>
                <a:t>Marcos Baez</a:t>
              </a:r>
            </a:p>
          </p:txBody>
        </p:sp>
        <p:grpSp>
          <p:nvGrpSpPr>
            <p:cNvPr id="551" name="Group"/>
            <p:cNvGrpSpPr/>
            <p:nvPr/>
          </p:nvGrpSpPr>
          <p:grpSpPr>
            <a:xfrm>
              <a:off x="445186" y="2326492"/>
              <a:ext cx="1874446" cy="94297"/>
              <a:chOff x="0" y="0"/>
              <a:chExt cx="1874445" cy="94295"/>
            </a:xfrm>
          </p:grpSpPr>
          <p:sp>
            <p:nvSpPr>
              <p:cNvPr id="549" name="Line"/>
              <p:cNvSpPr/>
              <p:nvPr/>
            </p:nvSpPr>
            <p:spPr>
              <a:xfrm>
                <a:off x="0" y="0"/>
                <a:ext cx="1874446" cy="0"/>
              </a:xfrm>
              <a:prstGeom prst="line">
                <a:avLst/>
              </a:prstGeom>
              <a:noFill/>
              <a:ln w="15875"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50" name="Line"/>
              <p:cNvSpPr/>
              <p:nvPr/>
            </p:nvSpPr>
            <p:spPr>
              <a:xfrm>
                <a:off x="0" y="94295"/>
                <a:ext cx="1874446" cy="1"/>
              </a:xfrm>
              <a:prstGeom prst="line">
                <a:avLst/>
              </a:prstGeom>
              <a:noFill/>
              <a:ln w="15875"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
          <p:nvSpPr>
            <p:cNvPr id="552" name="Circle"/>
            <p:cNvSpPr/>
            <p:nvPr/>
          </p:nvSpPr>
          <p:spPr>
            <a:xfrm>
              <a:off x="215341" y="2080242"/>
              <a:ext cx="99061" cy="99061"/>
            </a:xfrm>
            <a:prstGeom prst="ellipse">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53" name="Home"/>
            <p:cNvSpPr/>
            <p:nvPr/>
          </p:nvSpPr>
          <p:spPr>
            <a:xfrm>
              <a:off x="398386" y="256569"/>
              <a:ext cx="1270001" cy="1270001"/>
            </a:xfrm>
            <a:prstGeom prst="line">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600" u="sng">
                  <a:solidFill>
                    <a:schemeClr val="accent1">
                      <a:lumOff val="-13575"/>
                    </a:schemeClr>
                  </a:solidFill>
                </a:defRPr>
              </a:lvl1pPr>
            </a:lstStyle>
            <a:p>
              <a:r>
                <a:t>Home</a:t>
              </a:r>
            </a:p>
          </p:txBody>
        </p:sp>
        <p:sp>
          <p:nvSpPr>
            <p:cNvPr id="554" name="Progress"/>
            <p:cNvSpPr/>
            <p:nvPr/>
          </p:nvSpPr>
          <p:spPr>
            <a:xfrm>
              <a:off x="1198258" y="25629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600" u="sng">
                  <a:solidFill>
                    <a:schemeClr val="accent1">
                      <a:lumOff val="-13575"/>
                    </a:schemeClr>
                  </a:solidFill>
                </a:defRPr>
              </a:lvl1pPr>
            </a:lstStyle>
            <a:p>
              <a:r>
                <a:t>Progress</a:t>
              </a:r>
            </a:p>
          </p:txBody>
        </p:sp>
        <p:sp>
          <p:nvSpPr>
            <p:cNvPr id="555" name="About"/>
            <p:cNvSpPr/>
            <p:nvPr/>
          </p:nvSpPr>
          <p:spPr>
            <a:xfrm>
              <a:off x="2049225" y="256294"/>
              <a:ext cx="1270001" cy="1270001"/>
            </a:xfrm>
            <a:prstGeom prst="line">
              <a:avLst/>
            </a:prstGeom>
            <a:solidFill>
              <a:srgbClr val="D5D5D5"/>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600">
                  <a:solidFill>
                    <a:schemeClr val="accent1">
                      <a:lumOff val="-13575"/>
                    </a:schemeClr>
                  </a:solidFill>
                </a:defRPr>
              </a:lvl1pPr>
            </a:lstStyle>
            <a:p>
              <a:r>
                <a:t>About</a:t>
              </a:r>
            </a:p>
          </p:txBody>
        </p:sp>
      </p:grpSp>
      <p:sp>
        <p:nvSpPr>
          <p:cNvPr id="557" name="Domain-knowledge"/>
          <p:cNvSpPr txBox="1"/>
          <p:nvPr/>
        </p:nvSpPr>
        <p:spPr>
          <a:xfrm>
            <a:off x="5228535" y="6375682"/>
            <a:ext cx="3661411" cy="560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a:solidFill>
                  <a:schemeClr val="accent1"/>
                </a:solidFill>
              </a:defRPr>
            </a:lvl1pPr>
          </a:lstStyle>
          <a:p>
            <a:r>
              <a:t>Domain-knowledge</a:t>
            </a:r>
          </a:p>
        </p:txBody>
      </p:sp>
      <p:sp>
        <p:nvSpPr>
          <p:cNvPr id="558" name="Interaction Knowledge"/>
          <p:cNvSpPr txBox="1"/>
          <p:nvPr/>
        </p:nvSpPr>
        <p:spPr>
          <a:xfrm>
            <a:off x="15688364" y="6375682"/>
            <a:ext cx="4233292" cy="560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a:solidFill>
                  <a:schemeClr val="accent1"/>
                </a:solidFill>
              </a:defRPr>
            </a:lvl1pPr>
          </a:lstStyle>
          <a:p>
            <a:r>
              <a:t>Interaction Knowledge</a:t>
            </a:r>
          </a:p>
        </p:txBody>
      </p:sp>
      <p:grpSp>
        <p:nvGrpSpPr>
          <p:cNvPr id="564" name="Group"/>
          <p:cNvGrpSpPr/>
          <p:nvPr/>
        </p:nvGrpSpPr>
        <p:grpSpPr>
          <a:xfrm>
            <a:off x="3759207" y="7698726"/>
            <a:ext cx="16865586" cy="2027257"/>
            <a:chOff x="0" y="0"/>
            <a:chExt cx="16865584" cy="2027256"/>
          </a:xfrm>
        </p:grpSpPr>
        <p:sp>
          <p:nvSpPr>
            <p:cNvPr id="559" name="App-specific"/>
            <p:cNvSpPr txBox="1"/>
            <p:nvPr/>
          </p:nvSpPr>
          <p:spPr>
            <a:xfrm>
              <a:off x="1884260" y="1466807"/>
              <a:ext cx="2420494" cy="5604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lstStyle>
            <a:p>
              <a:r>
                <a:t>App-specific</a:t>
              </a:r>
            </a:p>
          </p:txBody>
        </p:sp>
        <p:grpSp>
          <p:nvGrpSpPr>
            <p:cNvPr id="562" name="Group"/>
            <p:cNvGrpSpPr/>
            <p:nvPr/>
          </p:nvGrpSpPr>
          <p:grpSpPr>
            <a:xfrm>
              <a:off x="-1" y="0"/>
              <a:ext cx="16865586" cy="548133"/>
              <a:chOff x="0" y="0"/>
              <a:chExt cx="16865583" cy="548132"/>
            </a:xfrm>
          </p:grpSpPr>
          <p:sp>
            <p:nvSpPr>
              <p:cNvPr id="560" name="Should be provided by the developers"/>
              <p:cNvSpPr txBox="1"/>
              <p:nvPr/>
            </p:nvSpPr>
            <p:spPr>
              <a:xfrm>
                <a:off x="0" y="0"/>
                <a:ext cx="6600064" cy="548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b="0"/>
                </a:lvl1pPr>
              </a:lstStyle>
              <a:p>
                <a:r>
                  <a:t>Should be provided by the developers</a:t>
                </a:r>
              </a:p>
            </p:txBody>
          </p:sp>
          <p:sp>
            <p:nvSpPr>
              <p:cNvPr id="561" name="Should be abstracted to developers"/>
              <p:cNvSpPr txBox="1"/>
              <p:nvPr/>
            </p:nvSpPr>
            <p:spPr>
              <a:xfrm>
                <a:off x="10654140" y="0"/>
                <a:ext cx="6211444" cy="548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b="0"/>
                </a:lvl1pPr>
              </a:lstStyle>
              <a:p>
                <a:r>
                  <a:t>Should be abstracted to developers</a:t>
                </a:r>
              </a:p>
            </p:txBody>
          </p:sp>
        </p:grpSp>
        <p:sp>
          <p:nvSpPr>
            <p:cNvPr id="563" name="Element-specific"/>
            <p:cNvSpPr txBox="1"/>
            <p:nvPr/>
          </p:nvSpPr>
          <p:spPr>
            <a:xfrm>
              <a:off x="12605622" y="1466807"/>
              <a:ext cx="3181732" cy="5604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lstStyle>
            <a:p>
              <a:r>
                <a:t>Element-specific</a:t>
              </a:r>
            </a:p>
          </p:txBody>
        </p:sp>
      </p:grpSp>
      <p:sp>
        <p:nvSpPr>
          <p:cNvPr id="565" name="intent, slots"/>
          <p:cNvSpPr txBox="1"/>
          <p:nvPr/>
        </p:nvSpPr>
        <p:spPr>
          <a:xfrm>
            <a:off x="7294521" y="5213799"/>
            <a:ext cx="1426973" cy="3992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000" b="0"/>
            </a:lvl1pPr>
          </a:lstStyle>
          <a:p>
            <a:r>
              <a:t>intent, slots</a:t>
            </a:r>
          </a:p>
        </p:txBody>
      </p:sp>
      <p:sp>
        <p:nvSpPr>
          <p:cNvPr id="566" name="actions"/>
          <p:cNvSpPr txBox="1"/>
          <p:nvPr/>
        </p:nvSpPr>
        <p:spPr>
          <a:xfrm>
            <a:off x="19178749" y="5213799"/>
            <a:ext cx="937515" cy="3992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000" b="0"/>
            </a:lvl1pPr>
          </a:lstStyle>
          <a:p>
            <a:r>
              <a:t>actions</a:t>
            </a:r>
          </a:p>
        </p:txBody>
      </p:sp>
      <p:grpSp>
        <p:nvGrpSpPr>
          <p:cNvPr id="578" name="Group"/>
          <p:cNvGrpSpPr/>
          <p:nvPr/>
        </p:nvGrpSpPr>
        <p:grpSpPr>
          <a:xfrm>
            <a:off x="4762423" y="10124647"/>
            <a:ext cx="17441287" cy="1459345"/>
            <a:chOff x="0" y="0"/>
            <a:chExt cx="17441285" cy="1459343"/>
          </a:xfrm>
        </p:grpSpPr>
        <p:grpSp>
          <p:nvGrpSpPr>
            <p:cNvPr id="569" name="Group"/>
            <p:cNvGrpSpPr/>
            <p:nvPr/>
          </p:nvGrpSpPr>
          <p:grpSpPr>
            <a:xfrm>
              <a:off x="-1" y="127739"/>
              <a:ext cx="2228205" cy="956216"/>
              <a:chOff x="0" y="0"/>
              <a:chExt cx="2228203" cy="956215"/>
            </a:xfrm>
          </p:grpSpPr>
          <p:pic>
            <p:nvPicPr>
              <p:cNvPr id="567" name="Image" descr="Image"/>
              <p:cNvPicPr>
                <a:picLocks noChangeAspect="1"/>
              </p:cNvPicPr>
              <p:nvPr/>
            </p:nvPicPr>
            <p:blipFill>
              <a:blip r:embed="rId4">
                <a:extLst/>
              </a:blip>
              <a:srcRect l="52827" t="18056" r="33817" b="70059"/>
              <a:stretch>
                <a:fillRect/>
              </a:stretch>
            </p:blipFill>
            <p:spPr>
              <a:xfrm>
                <a:off x="1160968" y="0"/>
                <a:ext cx="1067236" cy="956216"/>
              </a:xfrm>
              <a:prstGeom prst="rect">
                <a:avLst/>
              </a:prstGeom>
              <a:ln w="12700" cap="flat">
                <a:noFill/>
                <a:miter lim="400000"/>
              </a:ln>
              <a:effectLst/>
            </p:spPr>
          </p:pic>
          <p:sp>
            <p:nvSpPr>
              <p:cNvPr id="568" name="generated"/>
              <p:cNvSpPr txBox="1"/>
              <p:nvPr/>
            </p:nvSpPr>
            <p:spPr>
              <a:xfrm>
                <a:off x="0" y="272169"/>
                <a:ext cx="1346709" cy="4117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000"/>
                </a:lvl1pPr>
              </a:lstStyle>
              <a:p>
                <a:r>
                  <a:t>generated</a:t>
                </a:r>
              </a:p>
            </p:txBody>
          </p:sp>
        </p:grpSp>
        <p:grpSp>
          <p:nvGrpSpPr>
            <p:cNvPr id="577" name="Group"/>
            <p:cNvGrpSpPr/>
            <p:nvPr/>
          </p:nvGrpSpPr>
          <p:grpSpPr>
            <a:xfrm>
              <a:off x="11148069" y="0"/>
              <a:ext cx="6293217" cy="1459344"/>
              <a:chOff x="0" y="0"/>
              <a:chExt cx="6293215" cy="1459343"/>
            </a:xfrm>
          </p:grpSpPr>
          <p:pic>
            <p:nvPicPr>
              <p:cNvPr id="570" name="Image" descr="Image"/>
              <p:cNvPicPr>
                <a:picLocks noChangeAspect="1"/>
              </p:cNvPicPr>
              <p:nvPr/>
            </p:nvPicPr>
            <p:blipFill>
              <a:blip r:embed="rId4">
                <a:extLst/>
              </a:blip>
              <a:srcRect l="52827" t="18056" r="33817" b="70059"/>
              <a:stretch>
                <a:fillRect/>
              </a:stretch>
            </p:blipFill>
            <p:spPr>
              <a:xfrm>
                <a:off x="200841" y="0"/>
                <a:ext cx="1067236" cy="956216"/>
              </a:xfrm>
              <a:prstGeom prst="rect">
                <a:avLst/>
              </a:prstGeom>
              <a:ln w="12700" cap="flat">
                <a:noFill/>
                <a:miter lim="400000"/>
              </a:ln>
              <a:effectLst/>
            </p:spPr>
          </p:pic>
          <p:pic>
            <p:nvPicPr>
              <p:cNvPr id="571" name="Image" descr="Image"/>
              <p:cNvPicPr>
                <a:picLocks noChangeAspect="1"/>
              </p:cNvPicPr>
              <p:nvPr/>
            </p:nvPicPr>
            <p:blipFill>
              <a:blip r:embed="rId4">
                <a:extLst/>
              </a:blip>
              <a:srcRect l="52827" t="18056" r="33817" b="70059"/>
              <a:stretch>
                <a:fillRect/>
              </a:stretch>
            </p:blipFill>
            <p:spPr>
              <a:xfrm>
                <a:off x="1828778" y="0"/>
                <a:ext cx="1067236" cy="956216"/>
              </a:xfrm>
              <a:prstGeom prst="rect">
                <a:avLst/>
              </a:prstGeom>
              <a:ln w="12700" cap="flat">
                <a:noFill/>
                <a:miter lim="400000"/>
              </a:ln>
              <a:effectLst/>
            </p:spPr>
          </p:pic>
          <p:pic>
            <p:nvPicPr>
              <p:cNvPr id="572" name="Image" descr="Image"/>
              <p:cNvPicPr>
                <a:picLocks noChangeAspect="1"/>
              </p:cNvPicPr>
              <p:nvPr/>
            </p:nvPicPr>
            <p:blipFill>
              <a:blip r:embed="rId4">
                <a:extLst/>
              </a:blip>
              <a:srcRect l="52827" t="18056" r="33817" b="70059"/>
              <a:stretch>
                <a:fillRect/>
              </a:stretch>
            </p:blipFill>
            <p:spPr>
              <a:xfrm>
                <a:off x="3426234" y="0"/>
                <a:ext cx="1067236" cy="956216"/>
              </a:xfrm>
              <a:prstGeom prst="rect">
                <a:avLst/>
              </a:prstGeom>
              <a:ln w="12700" cap="flat">
                <a:noFill/>
                <a:miter lim="400000"/>
              </a:ln>
              <a:effectLst/>
            </p:spPr>
          </p:pic>
          <p:sp>
            <p:nvSpPr>
              <p:cNvPr id="573" name="Text Reader"/>
              <p:cNvSpPr txBox="1"/>
              <p:nvPr/>
            </p:nvSpPr>
            <p:spPr>
              <a:xfrm>
                <a:off x="0" y="1060055"/>
                <a:ext cx="1468883" cy="3992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000" b="0"/>
                </a:lvl1pPr>
              </a:lstStyle>
              <a:p>
                <a:r>
                  <a:t>Text Reader</a:t>
                </a:r>
              </a:p>
            </p:txBody>
          </p:sp>
          <p:sp>
            <p:nvSpPr>
              <p:cNvPr id="574" name="List Reader"/>
              <p:cNvSpPr txBox="1"/>
              <p:nvPr/>
            </p:nvSpPr>
            <p:spPr>
              <a:xfrm>
                <a:off x="1671306" y="1060055"/>
                <a:ext cx="1407923" cy="3992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000" b="0"/>
                </a:lvl1pPr>
              </a:lstStyle>
              <a:p>
                <a:r>
                  <a:t>List Reader</a:t>
                </a:r>
              </a:p>
            </p:txBody>
          </p:sp>
          <p:sp>
            <p:nvSpPr>
              <p:cNvPr id="575" name="Search bot"/>
              <p:cNvSpPr txBox="1"/>
              <p:nvPr/>
            </p:nvSpPr>
            <p:spPr>
              <a:xfrm>
                <a:off x="3281653" y="1060055"/>
                <a:ext cx="1356361" cy="3992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000" b="0"/>
                </a:lvl1pPr>
              </a:lstStyle>
              <a:p>
                <a:r>
                  <a:t>Search bot</a:t>
                </a:r>
              </a:p>
            </p:txBody>
          </p:sp>
          <p:sp>
            <p:nvSpPr>
              <p:cNvPr id="576" name="pre-canned"/>
              <p:cNvSpPr txBox="1"/>
              <p:nvPr/>
            </p:nvSpPr>
            <p:spPr>
              <a:xfrm>
                <a:off x="4786487" y="272169"/>
                <a:ext cx="1506729" cy="4117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000"/>
                </a:lvl1pPr>
              </a:lstStyle>
              <a:p>
                <a:r>
                  <a:t>pre-canned</a:t>
                </a:r>
              </a:p>
            </p:txBody>
          </p:sp>
        </p:grpSp>
      </p:grpSp>
      <p:grpSp>
        <p:nvGrpSpPr>
          <p:cNvPr id="584" name="Group"/>
          <p:cNvGrpSpPr/>
          <p:nvPr/>
        </p:nvGrpSpPr>
        <p:grpSpPr>
          <a:xfrm>
            <a:off x="6453622" y="11436386"/>
            <a:ext cx="11352758" cy="1729564"/>
            <a:chOff x="0" y="0"/>
            <a:chExt cx="11352757" cy="1729562"/>
          </a:xfrm>
        </p:grpSpPr>
        <p:sp>
          <p:nvSpPr>
            <p:cNvPr id="579" name="chatbot"/>
            <p:cNvSpPr txBox="1"/>
            <p:nvPr/>
          </p:nvSpPr>
          <p:spPr>
            <a:xfrm>
              <a:off x="4982664" y="1169114"/>
              <a:ext cx="1511428" cy="560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chatbot</a:t>
              </a:r>
            </a:p>
          </p:txBody>
        </p:sp>
        <p:sp>
          <p:nvSpPr>
            <p:cNvPr id="580" name="Line"/>
            <p:cNvSpPr/>
            <p:nvPr/>
          </p:nvSpPr>
          <p:spPr>
            <a:xfrm flipV="1">
              <a:off x="3368" y="-1"/>
              <a:ext cx="1" cy="54813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581" name="Line"/>
            <p:cNvSpPr/>
            <p:nvPr/>
          </p:nvSpPr>
          <p:spPr>
            <a:xfrm>
              <a:off x="0" y="531698"/>
              <a:ext cx="1134542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582" name="Line"/>
            <p:cNvSpPr/>
            <p:nvPr/>
          </p:nvSpPr>
          <p:spPr>
            <a:xfrm flipV="1">
              <a:off x="5878634" y="526184"/>
              <a:ext cx="1" cy="54813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583" name="Line"/>
            <p:cNvSpPr/>
            <p:nvPr/>
          </p:nvSpPr>
          <p:spPr>
            <a:xfrm flipV="1">
              <a:off x="11352757" y="257632"/>
              <a:ext cx="1" cy="289508"/>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grpSp>
      <p:sp>
        <p:nvSpPr>
          <p:cNvPr id="585" name="Our Approach"/>
          <p:cNvSpPr/>
          <p:nvPr/>
        </p:nvSpPr>
        <p:spPr>
          <a:xfrm>
            <a:off x="9141751" y="1028699"/>
            <a:ext cx="4565841" cy="939801"/>
          </a:xfrm>
          <a:prstGeom prst="rect">
            <a:avLst/>
          </a:prstGeom>
          <a:solidFill>
            <a:srgbClr val="0365C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584200">
              <a:lnSpc>
                <a:spcPct val="200000"/>
              </a:lnSpc>
              <a:defRPr sz="5500" b="0">
                <a:solidFill>
                  <a:srgbClr val="FFFFFF"/>
                </a:solidFill>
                <a:latin typeface="Helvetica Light"/>
                <a:ea typeface="Helvetica Light"/>
                <a:cs typeface="Helvetica Light"/>
                <a:sym typeface="Helvetica Light"/>
              </a:defRPr>
            </a:lvl1pPr>
          </a:lstStyle>
          <a:p>
            <a:r>
              <a:t>Our Approach</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5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5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 grpId="1" animBg="1" advAuto="0"/>
      <p:bldP spid="578" grpId="2" animBg="1" advAuto="0"/>
      <p:bldP spid="584" grpId="3"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9" name="annotation.pdf" descr="annotation.pdf"/>
          <p:cNvPicPr>
            <a:picLocks noChangeAspect="1"/>
          </p:cNvPicPr>
          <p:nvPr/>
        </p:nvPicPr>
        <p:blipFill>
          <a:blip r:embed="rId2">
            <a:extLst/>
          </a:blip>
          <a:stretch>
            <a:fillRect/>
          </a:stretch>
        </p:blipFill>
        <p:spPr>
          <a:xfrm>
            <a:off x="10109459" y="800027"/>
            <a:ext cx="13238068" cy="12498175"/>
          </a:xfrm>
          <a:prstGeom prst="rect">
            <a:avLst/>
          </a:prstGeom>
          <a:ln w="12700">
            <a:miter lim="400000"/>
          </a:ln>
        </p:spPr>
      </p:pic>
      <p:sp>
        <p:nvSpPr>
          <p:cNvPr id="590" name="Callout"/>
          <p:cNvSpPr/>
          <p:nvPr/>
        </p:nvSpPr>
        <p:spPr>
          <a:xfrm flipH="1">
            <a:off x="2046934" y="7426357"/>
            <a:ext cx="4697811" cy="649685"/>
          </a:xfrm>
          <a:custGeom>
            <a:avLst/>
            <a:gdLst/>
            <a:ahLst/>
            <a:cxnLst>
              <a:cxn ang="0">
                <a:pos x="wd2" y="hd2"/>
              </a:cxn>
              <a:cxn ang="5400000">
                <a:pos x="wd2" y="hd2"/>
              </a:cxn>
              <a:cxn ang="10800000">
                <a:pos x="wd2" y="hd2"/>
              </a:cxn>
              <a:cxn ang="16200000">
                <a:pos x="wd2" y="hd2"/>
              </a:cxn>
            </a:cxnLst>
            <a:rect l="0" t="0" r="r" b="b"/>
            <a:pathLst>
              <a:path w="21600" h="21600" extrusionOk="0">
                <a:moveTo>
                  <a:pt x="223" y="0"/>
                </a:moveTo>
                <a:cubicBezTo>
                  <a:pt x="99" y="0"/>
                  <a:pt x="0" y="718"/>
                  <a:pt x="0" y="1610"/>
                </a:cubicBezTo>
                <a:lnTo>
                  <a:pt x="0" y="19990"/>
                </a:lnTo>
                <a:cubicBezTo>
                  <a:pt x="0" y="20882"/>
                  <a:pt x="99" y="21600"/>
                  <a:pt x="223" y="21600"/>
                </a:cubicBezTo>
                <a:lnTo>
                  <a:pt x="20830" y="21600"/>
                </a:lnTo>
                <a:cubicBezTo>
                  <a:pt x="20953" y="21600"/>
                  <a:pt x="21053" y="20882"/>
                  <a:pt x="21053" y="19990"/>
                </a:cubicBezTo>
                <a:lnTo>
                  <a:pt x="21053" y="14237"/>
                </a:lnTo>
                <a:lnTo>
                  <a:pt x="21600" y="11005"/>
                </a:lnTo>
                <a:lnTo>
                  <a:pt x="21053" y="7772"/>
                </a:lnTo>
                <a:lnTo>
                  <a:pt x="21053" y="1610"/>
                </a:lnTo>
                <a:cubicBezTo>
                  <a:pt x="21053" y="718"/>
                  <a:pt x="20953" y="0"/>
                  <a:pt x="20830" y="0"/>
                </a:cubicBezTo>
                <a:lnTo>
                  <a:pt x="223" y="0"/>
                </a:lnTo>
                <a:close/>
              </a:path>
            </a:pathLst>
          </a:custGeom>
          <a:solidFill>
            <a:srgbClr val="D6D5D5">
              <a:alpha val="50355"/>
            </a:srgbClr>
          </a:solidFill>
          <a:ln w="12700">
            <a:miter lim="400000"/>
          </a:ln>
        </p:spPr>
        <p:txBody>
          <a:bodyPr lIns="71437" tIns="71437" rIns="71437" bIns="71437" anchor="ctr"/>
          <a:lstStyle/>
          <a:p>
            <a:pPr defTabSz="821531">
              <a:defRPr b="0">
                <a:solidFill>
                  <a:srgbClr val="FFFFFF"/>
                </a:solidFill>
                <a:latin typeface="+mn-lt"/>
                <a:ea typeface="+mn-ea"/>
                <a:cs typeface="+mn-cs"/>
                <a:sym typeface="Helvetica Neue Medium"/>
              </a:defRPr>
            </a:pPr>
            <a:endParaRPr/>
          </a:p>
        </p:txBody>
      </p:sp>
      <p:sp>
        <p:nvSpPr>
          <p:cNvPr id="591" name="Natural language dialog"/>
          <p:cNvSpPr txBox="1"/>
          <p:nvPr/>
        </p:nvSpPr>
        <p:spPr>
          <a:xfrm>
            <a:off x="2319421" y="2047809"/>
            <a:ext cx="3403880" cy="4776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2200"/>
            </a:lvl1pPr>
          </a:lstStyle>
          <a:p>
            <a:r>
              <a:t>Natural language dialog </a:t>
            </a:r>
          </a:p>
        </p:txBody>
      </p:sp>
      <p:sp>
        <p:nvSpPr>
          <p:cNvPr id="592" name="Callout"/>
          <p:cNvSpPr/>
          <p:nvPr/>
        </p:nvSpPr>
        <p:spPr>
          <a:xfrm flipH="1">
            <a:off x="2061599" y="4662190"/>
            <a:ext cx="4631135" cy="649685"/>
          </a:xfrm>
          <a:custGeom>
            <a:avLst/>
            <a:gdLst/>
            <a:ahLst/>
            <a:cxnLst>
              <a:cxn ang="0">
                <a:pos x="wd2" y="hd2"/>
              </a:cxn>
              <a:cxn ang="5400000">
                <a:pos x="wd2" y="hd2"/>
              </a:cxn>
              <a:cxn ang="10800000">
                <a:pos x="wd2" y="hd2"/>
              </a:cxn>
              <a:cxn ang="16200000">
                <a:pos x="wd2" y="hd2"/>
              </a:cxn>
            </a:cxnLst>
            <a:rect l="0" t="0" r="r" b="b"/>
            <a:pathLst>
              <a:path w="21600" h="21600" extrusionOk="0">
                <a:moveTo>
                  <a:pt x="226" y="0"/>
                </a:moveTo>
                <a:cubicBezTo>
                  <a:pt x="101" y="0"/>
                  <a:pt x="0" y="718"/>
                  <a:pt x="0" y="1610"/>
                </a:cubicBezTo>
                <a:lnTo>
                  <a:pt x="0" y="19990"/>
                </a:lnTo>
                <a:cubicBezTo>
                  <a:pt x="0" y="20882"/>
                  <a:pt x="101" y="21600"/>
                  <a:pt x="226" y="21600"/>
                </a:cubicBezTo>
                <a:lnTo>
                  <a:pt x="20819" y="21600"/>
                </a:lnTo>
                <a:cubicBezTo>
                  <a:pt x="20944" y="21600"/>
                  <a:pt x="21047" y="20882"/>
                  <a:pt x="21047" y="19990"/>
                </a:cubicBezTo>
                <a:lnTo>
                  <a:pt x="21047" y="14237"/>
                </a:lnTo>
                <a:lnTo>
                  <a:pt x="21600" y="11005"/>
                </a:lnTo>
                <a:lnTo>
                  <a:pt x="21047" y="7772"/>
                </a:lnTo>
                <a:lnTo>
                  <a:pt x="21047" y="1610"/>
                </a:lnTo>
                <a:cubicBezTo>
                  <a:pt x="21047" y="718"/>
                  <a:pt x="20944" y="0"/>
                  <a:pt x="20819" y="0"/>
                </a:cubicBezTo>
                <a:lnTo>
                  <a:pt x="226" y="0"/>
                </a:lnTo>
                <a:close/>
              </a:path>
            </a:pathLst>
          </a:custGeom>
          <a:solidFill>
            <a:srgbClr val="D6D5D5">
              <a:alpha val="50355"/>
            </a:srgbClr>
          </a:solidFill>
          <a:ln w="12700">
            <a:miter lim="400000"/>
          </a:ln>
        </p:spPr>
        <p:txBody>
          <a:bodyPr lIns="71437" tIns="71437" rIns="71437" bIns="71437" anchor="ctr"/>
          <a:lstStyle/>
          <a:p>
            <a:pPr defTabSz="821531">
              <a:defRPr b="0">
                <a:solidFill>
                  <a:srgbClr val="FFFFFF"/>
                </a:solidFill>
                <a:latin typeface="+mn-lt"/>
                <a:ea typeface="+mn-ea"/>
                <a:cs typeface="+mn-cs"/>
                <a:sym typeface="Helvetica Neue Medium"/>
              </a:defRPr>
            </a:pPr>
            <a:endParaRPr/>
          </a:p>
        </p:txBody>
      </p:sp>
      <p:sp>
        <p:nvSpPr>
          <p:cNvPr id="593" name="Tell me about the latest paper"/>
          <p:cNvSpPr txBox="1"/>
          <p:nvPr/>
        </p:nvSpPr>
        <p:spPr>
          <a:xfrm>
            <a:off x="2199628" y="4759143"/>
            <a:ext cx="3881705" cy="4240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1531">
              <a:defRPr sz="2100"/>
            </a:lvl1pPr>
          </a:lstStyle>
          <a:p>
            <a:r>
              <a:t>Tell me about the latest paper</a:t>
            </a:r>
          </a:p>
        </p:txBody>
      </p:sp>
      <p:sp>
        <p:nvSpPr>
          <p:cNvPr id="594" name="Tell me the title"/>
          <p:cNvSpPr txBox="1"/>
          <p:nvPr/>
        </p:nvSpPr>
        <p:spPr>
          <a:xfrm>
            <a:off x="2199628" y="7539167"/>
            <a:ext cx="2039075" cy="4240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1531">
              <a:defRPr sz="2100"/>
            </a:lvl1pPr>
          </a:lstStyle>
          <a:p>
            <a:r>
              <a:t>Tell me the title</a:t>
            </a:r>
          </a:p>
        </p:txBody>
      </p:sp>
      <p:pic>
        <p:nvPicPr>
          <p:cNvPr id="595" name="Image" descr="Image"/>
          <p:cNvPicPr>
            <a:picLocks noChangeAspect="1"/>
          </p:cNvPicPr>
          <p:nvPr/>
        </p:nvPicPr>
        <p:blipFill>
          <a:blip r:embed="rId3">
            <a:extLst/>
          </a:blip>
          <a:stretch>
            <a:fillRect/>
          </a:stretch>
        </p:blipFill>
        <p:spPr>
          <a:xfrm>
            <a:off x="805453" y="4670546"/>
            <a:ext cx="528597" cy="539330"/>
          </a:xfrm>
          <a:prstGeom prst="rect">
            <a:avLst/>
          </a:prstGeom>
          <a:ln w="12700">
            <a:miter lim="400000"/>
          </a:ln>
        </p:spPr>
      </p:pic>
      <p:pic>
        <p:nvPicPr>
          <p:cNvPr id="596" name="Image" descr="Image"/>
          <p:cNvPicPr>
            <a:picLocks noChangeAspect="1"/>
          </p:cNvPicPr>
          <p:nvPr/>
        </p:nvPicPr>
        <p:blipFill>
          <a:blip r:embed="rId3">
            <a:extLst/>
          </a:blip>
          <a:stretch>
            <a:fillRect/>
          </a:stretch>
        </p:blipFill>
        <p:spPr>
          <a:xfrm>
            <a:off x="805453" y="7472814"/>
            <a:ext cx="528597" cy="539329"/>
          </a:xfrm>
          <a:prstGeom prst="rect">
            <a:avLst/>
          </a:prstGeom>
          <a:ln w="12700">
            <a:miter lim="400000"/>
          </a:ln>
        </p:spPr>
      </p:pic>
      <p:grpSp>
        <p:nvGrpSpPr>
          <p:cNvPr id="607" name="Group"/>
          <p:cNvGrpSpPr/>
          <p:nvPr/>
        </p:nvGrpSpPr>
        <p:grpSpPr>
          <a:xfrm>
            <a:off x="1741161" y="5584887"/>
            <a:ext cx="5002877" cy="1601392"/>
            <a:chOff x="0" y="0"/>
            <a:chExt cx="5002876" cy="1601390"/>
          </a:xfrm>
        </p:grpSpPr>
        <p:sp>
          <p:nvSpPr>
            <p:cNvPr id="597" name="Callout"/>
            <p:cNvSpPr/>
            <p:nvPr/>
          </p:nvSpPr>
          <p:spPr>
            <a:xfrm>
              <a:off x="0" y="0"/>
              <a:ext cx="4513263" cy="1601391"/>
            </a:xfrm>
            <a:custGeom>
              <a:avLst/>
              <a:gdLst/>
              <a:ahLst/>
              <a:cxnLst>
                <a:cxn ang="0">
                  <a:pos x="wd2" y="hd2"/>
                </a:cxn>
                <a:cxn ang="5400000">
                  <a:pos x="wd2" y="hd2"/>
                </a:cxn>
                <a:cxn ang="10800000">
                  <a:pos x="wd2" y="hd2"/>
                </a:cxn>
                <a:cxn ang="16200000">
                  <a:pos x="wd2" y="hd2"/>
                </a:cxn>
              </a:cxnLst>
              <a:rect l="0" t="0" r="r" b="b"/>
              <a:pathLst>
                <a:path w="21600" h="21600" extrusionOk="0">
                  <a:moveTo>
                    <a:pt x="260" y="0"/>
                  </a:moveTo>
                  <a:cubicBezTo>
                    <a:pt x="117" y="0"/>
                    <a:pt x="0" y="329"/>
                    <a:pt x="0" y="733"/>
                  </a:cubicBezTo>
                  <a:lnTo>
                    <a:pt x="0" y="20867"/>
                  </a:lnTo>
                  <a:cubicBezTo>
                    <a:pt x="0" y="21271"/>
                    <a:pt x="117" y="21600"/>
                    <a:pt x="260" y="21600"/>
                  </a:cubicBezTo>
                  <a:lnTo>
                    <a:pt x="20415" y="21600"/>
                  </a:lnTo>
                  <a:cubicBezTo>
                    <a:pt x="20558" y="21600"/>
                    <a:pt x="20675" y="21271"/>
                    <a:pt x="20675" y="20867"/>
                  </a:cubicBezTo>
                  <a:lnTo>
                    <a:pt x="20675" y="7029"/>
                  </a:lnTo>
                  <a:lnTo>
                    <a:pt x="21600" y="5562"/>
                  </a:lnTo>
                  <a:lnTo>
                    <a:pt x="20675" y="4101"/>
                  </a:lnTo>
                  <a:lnTo>
                    <a:pt x="20675" y="733"/>
                  </a:lnTo>
                  <a:cubicBezTo>
                    <a:pt x="20675" y="329"/>
                    <a:pt x="20558" y="0"/>
                    <a:pt x="20415" y="0"/>
                  </a:cubicBezTo>
                  <a:lnTo>
                    <a:pt x="260" y="0"/>
                  </a:lnTo>
                  <a:close/>
                </a:path>
              </a:pathLst>
            </a:custGeom>
            <a:solidFill>
              <a:srgbClr val="FFFFFF"/>
            </a:solidFill>
            <a:ln w="12700" cap="flat">
              <a:solidFill>
                <a:srgbClr val="000000"/>
              </a:solidFill>
              <a:prstDash val="solid"/>
              <a:miter lim="400000"/>
            </a:ln>
            <a:effectLst/>
          </p:spPr>
          <p:txBody>
            <a:bodyPr wrap="square" lIns="71437" tIns="71437" rIns="71437" bIns="71437" numCol="1" anchor="ctr">
              <a:noAutofit/>
            </a:bodyPr>
            <a:lstStyle/>
            <a:p>
              <a:pPr defTabSz="821531">
                <a:defRPr b="0">
                  <a:solidFill>
                    <a:srgbClr val="FFFFFF"/>
                  </a:solidFill>
                  <a:latin typeface="+mn-lt"/>
                  <a:ea typeface="+mn-ea"/>
                  <a:cs typeface="+mn-cs"/>
                  <a:sym typeface="Helvetica Neue Medium"/>
                </a:defRPr>
              </a:pPr>
              <a:endParaRPr/>
            </a:p>
          </p:txBody>
        </p:sp>
        <p:sp>
          <p:nvSpPr>
            <p:cNvPr id="598" name="Ok, getting project information:"/>
            <p:cNvSpPr/>
            <p:nvPr/>
          </p:nvSpPr>
          <p:spPr>
            <a:xfrm>
              <a:off x="204466" y="24077"/>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algn="l" defTabSz="821531">
                <a:defRPr sz="2100" b="0"/>
              </a:lvl1pPr>
            </a:lstStyle>
            <a:p>
              <a:r>
                <a:t>Ok, getting project information:</a:t>
              </a:r>
            </a:p>
          </p:txBody>
        </p:sp>
        <p:sp>
          <p:nvSpPr>
            <p:cNvPr id="599" name="Title of the paper…"/>
            <p:cNvSpPr/>
            <p:nvPr/>
          </p:nvSpPr>
          <p:spPr>
            <a:xfrm>
              <a:off x="51328" y="948966"/>
              <a:ext cx="436012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marL="277812" indent="-277812" algn="l">
                <a:buSzPct val="125000"/>
                <a:buChar char="-"/>
                <a:defRPr sz="2100" b="0" i="1"/>
              </a:pPr>
              <a:r>
                <a:t>Title of the paper</a:t>
              </a:r>
            </a:p>
            <a:p>
              <a:pPr marL="277812" indent="-277812" algn="l">
                <a:buSzPct val="125000"/>
                <a:buChar char="-"/>
                <a:defRPr sz="2100" b="0" i="1"/>
              </a:pPr>
              <a:endParaRPr/>
            </a:p>
            <a:p>
              <a:pPr marL="277812" indent="-277812" algn="l">
                <a:buSzPct val="125000"/>
                <a:buChar char="-"/>
                <a:defRPr sz="2100" b="0" i="1"/>
              </a:pPr>
              <a:r>
                <a:t>Topics of the paper</a:t>
              </a:r>
            </a:p>
          </p:txBody>
        </p:sp>
        <p:grpSp>
          <p:nvGrpSpPr>
            <p:cNvPr id="606" name="Group"/>
            <p:cNvGrpSpPr/>
            <p:nvPr/>
          </p:nvGrpSpPr>
          <p:grpSpPr>
            <a:xfrm>
              <a:off x="4524547" y="253610"/>
              <a:ext cx="478330" cy="337007"/>
              <a:chOff x="0" y="0"/>
              <a:chExt cx="478328" cy="337005"/>
            </a:xfrm>
          </p:grpSpPr>
          <p:grpSp>
            <p:nvGrpSpPr>
              <p:cNvPr id="602" name="Group"/>
              <p:cNvGrpSpPr/>
              <p:nvPr/>
            </p:nvGrpSpPr>
            <p:grpSpPr>
              <a:xfrm>
                <a:off x="0" y="47251"/>
                <a:ext cx="477814" cy="289755"/>
                <a:chOff x="0" y="0"/>
                <a:chExt cx="477813" cy="289754"/>
              </a:xfrm>
            </p:grpSpPr>
            <p:sp>
              <p:nvSpPr>
                <p:cNvPr id="600" name="Shape"/>
                <p:cNvSpPr/>
                <p:nvPr/>
              </p:nvSpPr>
              <p:spPr>
                <a:xfrm>
                  <a:off x="0" y="-1"/>
                  <a:ext cx="477814" cy="239723"/>
                </a:xfrm>
                <a:custGeom>
                  <a:avLst/>
                  <a:gdLst/>
                  <a:ahLst/>
                  <a:cxnLst>
                    <a:cxn ang="0">
                      <a:pos x="wd2" y="hd2"/>
                    </a:cxn>
                    <a:cxn ang="5400000">
                      <a:pos x="wd2" y="hd2"/>
                    </a:cxn>
                    <a:cxn ang="10800000">
                      <a:pos x="wd2" y="hd2"/>
                    </a:cxn>
                    <a:cxn ang="16200000">
                      <a:pos x="wd2" y="hd2"/>
                    </a:cxn>
                  </a:cxnLst>
                  <a:rect l="0" t="0" r="r" b="b"/>
                  <a:pathLst>
                    <a:path w="21600" h="21542" extrusionOk="0">
                      <a:moveTo>
                        <a:pt x="0" y="0"/>
                      </a:moveTo>
                      <a:lnTo>
                        <a:pt x="0" y="16984"/>
                      </a:lnTo>
                      <a:cubicBezTo>
                        <a:pt x="230" y="18624"/>
                        <a:pt x="4890" y="21483"/>
                        <a:pt x="10666" y="21541"/>
                      </a:cubicBezTo>
                      <a:cubicBezTo>
                        <a:pt x="16582" y="21600"/>
                        <a:pt x="21363" y="18665"/>
                        <a:pt x="21600" y="16984"/>
                      </a:cubicBezTo>
                      <a:lnTo>
                        <a:pt x="21600" y="0"/>
                      </a:lnTo>
                      <a:cubicBezTo>
                        <a:pt x="19875" y="2003"/>
                        <a:pt x="15631" y="4440"/>
                        <a:pt x="10634" y="4381"/>
                      </a:cubicBezTo>
                      <a:cubicBezTo>
                        <a:pt x="5785" y="4323"/>
                        <a:pt x="1673" y="1943"/>
                        <a:pt x="0" y="0"/>
                      </a:cubicBezTo>
                      <a:close/>
                    </a:path>
                  </a:pathLst>
                </a:cu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01" name="Shape"/>
                <p:cNvSpPr/>
                <p:nvPr/>
              </p:nvSpPr>
              <p:spPr>
                <a:xfrm>
                  <a:off x="0" y="50032"/>
                  <a:ext cx="477814" cy="239723"/>
                </a:xfrm>
                <a:custGeom>
                  <a:avLst/>
                  <a:gdLst/>
                  <a:ahLst/>
                  <a:cxnLst>
                    <a:cxn ang="0">
                      <a:pos x="wd2" y="hd2"/>
                    </a:cxn>
                    <a:cxn ang="5400000">
                      <a:pos x="wd2" y="hd2"/>
                    </a:cxn>
                    <a:cxn ang="10800000">
                      <a:pos x="wd2" y="hd2"/>
                    </a:cxn>
                    <a:cxn ang="16200000">
                      <a:pos x="wd2" y="hd2"/>
                    </a:cxn>
                  </a:cxnLst>
                  <a:rect l="0" t="0" r="r" b="b"/>
                  <a:pathLst>
                    <a:path w="21600" h="21542" extrusionOk="0">
                      <a:moveTo>
                        <a:pt x="0" y="0"/>
                      </a:moveTo>
                      <a:lnTo>
                        <a:pt x="0" y="16984"/>
                      </a:lnTo>
                      <a:cubicBezTo>
                        <a:pt x="230" y="18624"/>
                        <a:pt x="4890" y="21483"/>
                        <a:pt x="10666" y="21541"/>
                      </a:cubicBezTo>
                      <a:cubicBezTo>
                        <a:pt x="16582" y="21600"/>
                        <a:pt x="21363" y="18665"/>
                        <a:pt x="21600" y="16984"/>
                      </a:cubicBezTo>
                      <a:lnTo>
                        <a:pt x="21600" y="0"/>
                      </a:lnTo>
                      <a:cubicBezTo>
                        <a:pt x="19875" y="2003"/>
                        <a:pt x="15631" y="4440"/>
                        <a:pt x="10634" y="4381"/>
                      </a:cubicBezTo>
                      <a:cubicBezTo>
                        <a:pt x="5785" y="4323"/>
                        <a:pt x="1673" y="1943"/>
                        <a:pt x="0" y="0"/>
                      </a:cubicBezTo>
                      <a:close/>
                    </a:path>
                  </a:pathLst>
                </a:custGeom>
                <a:solidFill>
                  <a:srgbClr val="42424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
            <p:nvSpPr>
              <p:cNvPr id="603" name="Oval"/>
              <p:cNvSpPr/>
              <p:nvPr/>
            </p:nvSpPr>
            <p:spPr>
              <a:xfrm>
                <a:off x="515" y="0"/>
                <a:ext cx="477814" cy="121016"/>
              </a:xfrm>
              <a:prstGeom prst="ellipse">
                <a:avLst/>
              </a:prstGeom>
              <a:solidFill>
                <a:srgbClr val="42424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04" name="Oval"/>
              <p:cNvSpPr/>
              <p:nvPr/>
            </p:nvSpPr>
            <p:spPr>
              <a:xfrm>
                <a:off x="109029" y="39539"/>
                <a:ext cx="99435" cy="33561"/>
              </a:xfrm>
              <a:prstGeom prst="ellipse">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05" name="Oval"/>
              <p:cNvSpPr/>
              <p:nvPr/>
            </p:nvSpPr>
            <p:spPr>
              <a:xfrm>
                <a:off x="259110" y="42090"/>
                <a:ext cx="99436" cy="33561"/>
              </a:xfrm>
              <a:prstGeom prst="ellipse">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grpSp>
        <p:nvGrpSpPr>
          <p:cNvPr id="617" name="Group"/>
          <p:cNvGrpSpPr/>
          <p:nvPr/>
        </p:nvGrpSpPr>
        <p:grpSpPr>
          <a:xfrm>
            <a:off x="1741161" y="8326786"/>
            <a:ext cx="5015404" cy="1135063"/>
            <a:chOff x="0" y="0"/>
            <a:chExt cx="5015403" cy="1135062"/>
          </a:xfrm>
        </p:grpSpPr>
        <p:sp>
          <p:nvSpPr>
            <p:cNvPr id="608" name="Callout"/>
            <p:cNvSpPr/>
            <p:nvPr/>
          </p:nvSpPr>
          <p:spPr>
            <a:xfrm>
              <a:off x="0" y="0"/>
              <a:ext cx="4510882" cy="1135063"/>
            </a:xfrm>
            <a:custGeom>
              <a:avLst/>
              <a:gdLst/>
              <a:ahLst/>
              <a:cxnLst>
                <a:cxn ang="0">
                  <a:pos x="wd2" y="hd2"/>
                </a:cxn>
                <a:cxn ang="5400000">
                  <a:pos x="wd2" y="hd2"/>
                </a:cxn>
                <a:cxn ang="10800000">
                  <a:pos x="wd2" y="hd2"/>
                </a:cxn>
                <a:cxn ang="16200000">
                  <a:pos x="wd2" y="hd2"/>
                </a:cxn>
              </a:cxnLst>
              <a:rect l="0" t="0" r="r" b="b"/>
              <a:pathLst>
                <a:path w="21600" h="21600" extrusionOk="0">
                  <a:moveTo>
                    <a:pt x="260" y="0"/>
                  </a:moveTo>
                  <a:cubicBezTo>
                    <a:pt x="117" y="0"/>
                    <a:pt x="0" y="464"/>
                    <a:pt x="0" y="1035"/>
                  </a:cubicBezTo>
                  <a:lnTo>
                    <a:pt x="0" y="20565"/>
                  </a:lnTo>
                  <a:cubicBezTo>
                    <a:pt x="0" y="21136"/>
                    <a:pt x="117" y="21600"/>
                    <a:pt x="260" y="21600"/>
                  </a:cubicBezTo>
                  <a:lnTo>
                    <a:pt x="20416" y="21600"/>
                  </a:lnTo>
                  <a:cubicBezTo>
                    <a:pt x="20560" y="21600"/>
                    <a:pt x="20676" y="21136"/>
                    <a:pt x="20676" y="20565"/>
                  </a:cubicBezTo>
                  <a:lnTo>
                    <a:pt x="20676" y="9916"/>
                  </a:lnTo>
                  <a:lnTo>
                    <a:pt x="21600" y="7847"/>
                  </a:lnTo>
                  <a:lnTo>
                    <a:pt x="20676" y="5785"/>
                  </a:lnTo>
                  <a:lnTo>
                    <a:pt x="20676" y="1035"/>
                  </a:lnTo>
                  <a:cubicBezTo>
                    <a:pt x="20676" y="464"/>
                    <a:pt x="20560" y="0"/>
                    <a:pt x="20416" y="0"/>
                  </a:cubicBezTo>
                  <a:lnTo>
                    <a:pt x="260" y="0"/>
                  </a:lnTo>
                  <a:close/>
                </a:path>
              </a:pathLst>
            </a:custGeom>
            <a:solidFill>
              <a:srgbClr val="FFFFFF"/>
            </a:solidFill>
            <a:ln w="12700" cap="flat">
              <a:solidFill>
                <a:srgbClr val="000000"/>
              </a:solidFill>
              <a:prstDash val="solid"/>
              <a:miter lim="400000"/>
            </a:ln>
            <a:effectLst/>
          </p:spPr>
          <p:txBody>
            <a:bodyPr wrap="square" lIns="71437" tIns="71437" rIns="71437" bIns="71437" numCol="1" anchor="ctr">
              <a:noAutofit/>
            </a:bodyPr>
            <a:lstStyle/>
            <a:p>
              <a:pPr defTabSz="821531">
                <a:defRPr b="0">
                  <a:solidFill>
                    <a:srgbClr val="FFFFFF"/>
                  </a:solidFill>
                  <a:latin typeface="+mn-lt"/>
                  <a:ea typeface="+mn-ea"/>
                  <a:cs typeface="+mn-cs"/>
                  <a:sym typeface="Helvetica Neue Medium"/>
                </a:defRPr>
              </a:pPr>
              <a:endParaRPr/>
            </a:p>
          </p:txBody>
        </p:sp>
        <p:sp>
          <p:nvSpPr>
            <p:cNvPr id="609" name="Automatic Generation of Chatbot for Conversational Web Browsing"/>
            <p:cNvSpPr/>
            <p:nvPr/>
          </p:nvSpPr>
          <p:spPr>
            <a:xfrm>
              <a:off x="64593" y="769060"/>
              <a:ext cx="421842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2100" b="0" i="1"/>
              </a:lvl1pPr>
            </a:lstStyle>
            <a:p>
              <a:r>
                <a:t>Automatic Generation of Chatbot for Conversational Web Browsing</a:t>
              </a:r>
            </a:p>
          </p:txBody>
        </p:sp>
        <p:grpSp>
          <p:nvGrpSpPr>
            <p:cNvPr id="616" name="Group"/>
            <p:cNvGrpSpPr/>
            <p:nvPr/>
          </p:nvGrpSpPr>
          <p:grpSpPr>
            <a:xfrm>
              <a:off x="4537074" y="240577"/>
              <a:ext cx="478330" cy="337007"/>
              <a:chOff x="0" y="0"/>
              <a:chExt cx="478328" cy="337005"/>
            </a:xfrm>
          </p:grpSpPr>
          <p:grpSp>
            <p:nvGrpSpPr>
              <p:cNvPr id="612" name="Group"/>
              <p:cNvGrpSpPr/>
              <p:nvPr/>
            </p:nvGrpSpPr>
            <p:grpSpPr>
              <a:xfrm>
                <a:off x="0" y="47251"/>
                <a:ext cx="477814" cy="289755"/>
                <a:chOff x="0" y="0"/>
                <a:chExt cx="477813" cy="289754"/>
              </a:xfrm>
            </p:grpSpPr>
            <p:sp>
              <p:nvSpPr>
                <p:cNvPr id="610" name="Shape"/>
                <p:cNvSpPr/>
                <p:nvPr/>
              </p:nvSpPr>
              <p:spPr>
                <a:xfrm>
                  <a:off x="0" y="-1"/>
                  <a:ext cx="477814" cy="239723"/>
                </a:xfrm>
                <a:custGeom>
                  <a:avLst/>
                  <a:gdLst/>
                  <a:ahLst/>
                  <a:cxnLst>
                    <a:cxn ang="0">
                      <a:pos x="wd2" y="hd2"/>
                    </a:cxn>
                    <a:cxn ang="5400000">
                      <a:pos x="wd2" y="hd2"/>
                    </a:cxn>
                    <a:cxn ang="10800000">
                      <a:pos x="wd2" y="hd2"/>
                    </a:cxn>
                    <a:cxn ang="16200000">
                      <a:pos x="wd2" y="hd2"/>
                    </a:cxn>
                  </a:cxnLst>
                  <a:rect l="0" t="0" r="r" b="b"/>
                  <a:pathLst>
                    <a:path w="21600" h="21542" extrusionOk="0">
                      <a:moveTo>
                        <a:pt x="0" y="0"/>
                      </a:moveTo>
                      <a:lnTo>
                        <a:pt x="0" y="16984"/>
                      </a:lnTo>
                      <a:cubicBezTo>
                        <a:pt x="230" y="18624"/>
                        <a:pt x="4890" y="21483"/>
                        <a:pt x="10666" y="21541"/>
                      </a:cubicBezTo>
                      <a:cubicBezTo>
                        <a:pt x="16582" y="21600"/>
                        <a:pt x="21363" y="18665"/>
                        <a:pt x="21600" y="16984"/>
                      </a:cubicBezTo>
                      <a:lnTo>
                        <a:pt x="21600" y="0"/>
                      </a:lnTo>
                      <a:cubicBezTo>
                        <a:pt x="19875" y="2003"/>
                        <a:pt x="15631" y="4440"/>
                        <a:pt x="10634" y="4381"/>
                      </a:cubicBezTo>
                      <a:cubicBezTo>
                        <a:pt x="5785" y="4323"/>
                        <a:pt x="1673" y="1943"/>
                        <a:pt x="0" y="0"/>
                      </a:cubicBezTo>
                      <a:close/>
                    </a:path>
                  </a:pathLst>
                </a:cu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11" name="Shape"/>
                <p:cNvSpPr/>
                <p:nvPr/>
              </p:nvSpPr>
              <p:spPr>
                <a:xfrm>
                  <a:off x="0" y="50032"/>
                  <a:ext cx="477814" cy="239723"/>
                </a:xfrm>
                <a:custGeom>
                  <a:avLst/>
                  <a:gdLst/>
                  <a:ahLst/>
                  <a:cxnLst>
                    <a:cxn ang="0">
                      <a:pos x="wd2" y="hd2"/>
                    </a:cxn>
                    <a:cxn ang="5400000">
                      <a:pos x="wd2" y="hd2"/>
                    </a:cxn>
                    <a:cxn ang="10800000">
                      <a:pos x="wd2" y="hd2"/>
                    </a:cxn>
                    <a:cxn ang="16200000">
                      <a:pos x="wd2" y="hd2"/>
                    </a:cxn>
                  </a:cxnLst>
                  <a:rect l="0" t="0" r="r" b="b"/>
                  <a:pathLst>
                    <a:path w="21600" h="21542" extrusionOk="0">
                      <a:moveTo>
                        <a:pt x="0" y="0"/>
                      </a:moveTo>
                      <a:lnTo>
                        <a:pt x="0" y="16984"/>
                      </a:lnTo>
                      <a:cubicBezTo>
                        <a:pt x="230" y="18624"/>
                        <a:pt x="4890" y="21483"/>
                        <a:pt x="10666" y="21541"/>
                      </a:cubicBezTo>
                      <a:cubicBezTo>
                        <a:pt x="16582" y="21600"/>
                        <a:pt x="21363" y="18665"/>
                        <a:pt x="21600" y="16984"/>
                      </a:cubicBezTo>
                      <a:lnTo>
                        <a:pt x="21600" y="0"/>
                      </a:lnTo>
                      <a:cubicBezTo>
                        <a:pt x="19875" y="2003"/>
                        <a:pt x="15631" y="4440"/>
                        <a:pt x="10634" y="4381"/>
                      </a:cubicBezTo>
                      <a:cubicBezTo>
                        <a:pt x="5785" y="4323"/>
                        <a:pt x="1673" y="1943"/>
                        <a:pt x="0" y="0"/>
                      </a:cubicBezTo>
                      <a:close/>
                    </a:path>
                  </a:pathLst>
                </a:custGeom>
                <a:solidFill>
                  <a:srgbClr val="42424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
            <p:nvSpPr>
              <p:cNvPr id="613" name="Oval"/>
              <p:cNvSpPr/>
              <p:nvPr/>
            </p:nvSpPr>
            <p:spPr>
              <a:xfrm>
                <a:off x="515" y="0"/>
                <a:ext cx="477814" cy="121016"/>
              </a:xfrm>
              <a:prstGeom prst="ellipse">
                <a:avLst/>
              </a:prstGeom>
              <a:solidFill>
                <a:srgbClr val="42424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14" name="Oval"/>
              <p:cNvSpPr/>
              <p:nvPr/>
            </p:nvSpPr>
            <p:spPr>
              <a:xfrm>
                <a:off x="109029" y="39539"/>
                <a:ext cx="99435" cy="33561"/>
              </a:xfrm>
              <a:prstGeom prst="ellipse">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15" name="Oval"/>
              <p:cNvSpPr/>
              <p:nvPr/>
            </p:nvSpPr>
            <p:spPr>
              <a:xfrm>
                <a:off x="259110" y="42090"/>
                <a:ext cx="99436" cy="33561"/>
              </a:xfrm>
              <a:prstGeom prst="ellipse">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grpSp>
        <p:nvGrpSpPr>
          <p:cNvPr id="627" name="Group"/>
          <p:cNvGrpSpPr/>
          <p:nvPr/>
        </p:nvGrpSpPr>
        <p:grpSpPr>
          <a:xfrm>
            <a:off x="1741161" y="2664614"/>
            <a:ext cx="5002692" cy="1737520"/>
            <a:chOff x="0" y="0"/>
            <a:chExt cx="5002691" cy="1737518"/>
          </a:xfrm>
        </p:grpSpPr>
        <p:sp>
          <p:nvSpPr>
            <p:cNvPr id="618" name="Callout"/>
            <p:cNvSpPr/>
            <p:nvPr/>
          </p:nvSpPr>
          <p:spPr>
            <a:xfrm>
              <a:off x="0" y="0"/>
              <a:ext cx="4511279" cy="1737519"/>
            </a:xfrm>
            <a:custGeom>
              <a:avLst/>
              <a:gdLst/>
              <a:ahLst/>
              <a:cxnLst>
                <a:cxn ang="0">
                  <a:pos x="wd2" y="hd2"/>
                </a:cxn>
                <a:cxn ang="5400000">
                  <a:pos x="wd2" y="hd2"/>
                </a:cxn>
                <a:cxn ang="10800000">
                  <a:pos x="wd2" y="hd2"/>
                </a:cxn>
                <a:cxn ang="16200000">
                  <a:pos x="wd2" y="hd2"/>
                </a:cxn>
              </a:cxnLst>
              <a:rect l="0" t="0" r="r" b="b"/>
              <a:pathLst>
                <a:path w="21600" h="21600" extrusionOk="0">
                  <a:moveTo>
                    <a:pt x="260" y="0"/>
                  </a:moveTo>
                  <a:cubicBezTo>
                    <a:pt x="117" y="0"/>
                    <a:pt x="0" y="303"/>
                    <a:pt x="0" y="676"/>
                  </a:cubicBezTo>
                  <a:lnTo>
                    <a:pt x="0" y="20924"/>
                  </a:lnTo>
                  <a:cubicBezTo>
                    <a:pt x="0" y="21297"/>
                    <a:pt x="117" y="21600"/>
                    <a:pt x="260" y="21600"/>
                  </a:cubicBezTo>
                  <a:lnTo>
                    <a:pt x="20416" y="21600"/>
                  </a:lnTo>
                  <a:cubicBezTo>
                    <a:pt x="20560" y="21600"/>
                    <a:pt x="20676" y="21297"/>
                    <a:pt x="20676" y="20924"/>
                  </a:cubicBezTo>
                  <a:lnTo>
                    <a:pt x="20676" y="11797"/>
                  </a:lnTo>
                  <a:lnTo>
                    <a:pt x="21600" y="10450"/>
                  </a:lnTo>
                  <a:lnTo>
                    <a:pt x="20676" y="9098"/>
                  </a:lnTo>
                  <a:lnTo>
                    <a:pt x="20676" y="676"/>
                  </a:lnTo>
                  <a:cubicBezTo>
                    <a:pt x="20676" y="303"/>
                    <a:pt x="20560" y="0"/>
                    <a:pt x="20416" y="0"/>
                  </a:cubicBezTo>
                  <a:lnTo>
                    <a:pt x="260" y="0"/>
                  </a:lnTo>
                  <a:close/>
                </a:path>
              </a:pathLst>
            </a:custGeom>
            <a:solidFill>
              <a:srgbClr val="FFFFFF"/>
            </a:solidFill>
            <a:ln w="12700" cap="flat">
              <a:solidFill>
                <a:srgbClr val="000000"/>
              </a:solidFill>
              <a:prstDash val="solid"/>
              <a:miter lim="400000"/>
            </a:ln>
            <a:effectLst/>
          </p:spPr>
          <p:txBody>
            <a:bodyPr wrap="square" lIns="71437" tIns="71437" rIns="71437" bIns="71437" numCol="1" anchor="ctr">
              <a:noAutofit/>
            </a:bodyPr>
            <a:lstStyle/>
            <a:p>
              <a:pPr defTabSz="821531">
                <a:defRPr b="0">
                  <a:solidFill>
                    <a:srgbClr val="FFFFFF"/>
                  </a:solidFill>
                  <a:latin typeface="+mn-lt"/>
                  <a:ea typeface="+mn-ea"/>
                  <a:cs typeface="+mn-cs"/>
                  <a:sym typeface="Helvetica Neue Medium"/>
                </a:defRPr>
              </a:pPr>
              <a:endParaRPr/>
            </a:p>
          </p:txBody>
        </p:sp>
        <p:sp>
          <p:nvSpPr>
            <p:cNvPr id="619" name="Site opened. In this website I can:…"/>
            <p:cNvSpPr/>
            <p:nvPr/>
          </p:nvSpPr>
          <p:spPr>
            <a:xfrm>
              <a:off x="125129" y="893818"/>
              <a:ext cx="426767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l" defTabSz="821531">
                <a:spcBef>
                  <a:spcPts val="300"/>
                </a:spcBef>
                <a:defRPr sz="2100" b="0"/>
              </a:pPr>
              <a:r>
                <a:t>Site opened. In this website I can:</a:t>
              </a:r>
            </a:p>
            <a:p>
              <a:pPr marL="277812" indent="-277812" algn="l" defTabSz="821531">
                <a:buSzPct val="125000"/>
                <a:buChar char="-"/>
                <a:defRPr sz="2100" b="0" i="1"/>
              </a:pPr>
              <a:r>
                <a:t>Tell you the about its progress</a:t>
              </a:r>
            </a:p>
            <a:p>
              <a:pPr marL="277812" indent="-277812" algn="l" defTabSz="821531">
                <a:buSzPct val="125000"/>
                <a:buChar char="-"/>
                <a:defRPr sz="2100" b="0" i="1"/>
              </a:pPr>
              <a:r>
                <a:t>Tell you about the researchers</a:t>
              </a:r>
            </a:p>
            <a:p>
              <a:pPr marL="277812" indent="-277812" algn="l" defTabSz="821531">
                <a:buSzPct val="125000"/>
                <a:buChar char="-"/>
                <a:defRPr sz="2100" b="0" i="1"/>
              </a:pPr>
              <a:r>
                <a:t>Tell you about the latest paper</a:t>
              </a:r>
            </a:p>
          </p:txBody>
        </p:sp>
        <p:grpSp>
          <p:nvGrpSpPr>
            <p:cNvPr id="626" name="Group"/>
            <p:cNvGrpSpPr/>
            <p:nvPr/>
          </p:nvGrpSpPr>
          <p:grpSpPr>
            <a:xfrm>
              <a:off x="4524362" y="674856"/>
              <a:ext cx="478330" cy="337007"/>
              <a:chOff x="0" y="0"/>
              <a:chExt cx="478328" cy="337005"/>
            </a:xfrm>
          </p:grpSpPr>
          <p:grpSp>
            <p:nvGrpSpPr>
              <p:cNvPr id="622" name="Group"/>
              <p:cNvGrpSpPr/>
              <p:nvPr/>
            </p:nvGrpSpPr>
            <p:grpSpPr>
              <a:xfrm>
                <a:off x="0" y="47251"/>
                <a:ext cx="477814" cy="289755"/>
                <a:chOff x="0" y="0"/>
                <a:chExt cx="477813" cy="289754"/>
              </a:xfrm>
            </p:grpSpPr>
            <p:sp>
              <p:nvSpPr>
                <p:cNvPr id="620" name="Shape"/>
                <p:cNvSpPr/>
                <p:nvPr/>
              </p:nvSpPr>
              <p:spPr>
                <a:xfrm>
                  <a:off x="0" y="-1"/>
                  <a:ext cx="477814" cy="239723"/>
                </a:xfrm>
                <a:custGeom>
                  <a:avLst/>
                  <a:gdLst/>
                  <a:ahLst/>
                  <a:cxnLst>
                    <a:cxn ang="0">
                      <a:pos x="wd2" y="hd2"/>
                    </a:cxn>
                    <a:cxn ang="5400000">
                      <a:pos x="wd2" y="hd2"/>
                    </a:cxn>
                    <a:cxn ang="10800000">
                      <a:pos x="wd2" y="hd2"/>
                    </a:cxn>
                    <a:cxn ang="16200000">
                      <a:pos x="wd2" y="hd2"/>
                    </a:cxn>
                  </a:cxnLst>
                  <a:rect l="0" t="0" r="r" b="b"/>
                  <a:pathLst>
                    <a:path w="21600" h="21542" extrusionOk="0">
                      <a:moveTo>
                        <a:pt x="0" y="0"/>
                      </a:moveTo>
                      <a:lnTo>
                        <a:pt x="0" y="16984"/>
                      </a:lnTo>
                      <a:cubicBezTo>
                        <a:pt x="230" y="18624"/>
                        <a:pt x="4890" y="21483"/>
                        <a:pt x="10666" y="21541"/>
                      </a:cubicBezTo>
                      <a:cubicBezTo>
                        <a:pt x="16582" y="21600"/>
                        <a:pt x="21363" y="18665"/>
                        <a:pt x="21600" y="16984"/>
                      </a:cubicBezTo>
                      <a:lnTo>
                        <a:pt x="21600" y="0"/>
                      </a:lnTo>
                      <a:cubicBezTo>
                        <a:pt x="19875" y="2003"/>
                        <a:pt x="15631" y="4440"/>
                        <a:pt x="10634" y="4381"/>
                      </a:cubicBezTo>
                      <a:cubicBezTo>
                        <a:pt x="5785" y="4323"/>
                        <a:pt x="1673" y="1943"/>
                        <a:pt x="0" y="0"/>
                      </a:cubicBezTo>
                      <a:close/>
                    </a:path>
                  </a:pathLst>
                </a:cu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21" name="Shape"/>
                <p:cNvSpPr/>
                <p:nvPr/>
              </p:nvSpPr>
              <p:spPr>
                <a:xfrm>
                  <a:off x="0" y="50032"/>
                  <a:ext cx="477814" cy="239723"/>
                </a:xfrm>
                <a:custGeom>
                  <a:avLst/>
                  <a:gdLst/>
                  <a:ahLst/>
                  <a:cxnLst>
                    <a:cxn ang="0">
                      <a:pos x="wd2" y="hd2"/>
                    </a:cxn>
                    <a:cxn ang="5400000">
                      <a:pos x="wd2" y="hd2"/>
                    </a:cxn>
                    <a:cxn ang="10800000">
                      <a:pos x="wd2" y="hd2"/>
                    </a:cxn>
                    <a:cxn ang="16200000">
                      <a:pos x="wd2" y="hd2"/>
                    </a:cxn>
                  </a:cxnLst>
                  <a:rect l="0" t="0" r="r" b="b"/>
                  <a:pathLst>
                    <a:path w="21600" h="21542" extrusionOk="0">
                      <a:moveTo>
                        <a:pt x="0" y="0"/>
                      </a:moveTo>
                      <a:lnTo>
                        <a:pt x="0" y="16984"/>
                      </a:lnTo>
                      <a:cubicBezTo>
                        <a:pt x="230" y="18624"/>
                        <a:pt x="4890" y="21483"/>
                        <a:pt x="10666" y="21541"/>
                      </a:cubicBezTo>
                      <a:cubicBezTo>
                        <a:pt x="16582" y="21600"/>
                        <a:pt x="21363" y="18665"/>
                        <a:pt x="21600" y="16984"/>
                      </a:cubicBezTo>
                      <a:lnTo>
                        <a:pt x="21600" y="0"/>
                      </a:lnTo>
                      <a:cubicBezTo>
                        <a:pt x="19875" y="2003"/>
                        <a:pt x="15631" y="4440"/>
                        <a:pt x="10634" y="4381"/>
                      </a:cubicBezTo>
                      <a:cubicBezTo>
                        <a:pt x="5785" y="4323"/>
                        <a:pt x="1673" y="1943"/>
                        <a:pt x="0" y="0"/>
                      </a:cubicBezTo>
                      <a:close/>
                    </a:path>
                  </a:pathLst>
                </a:custGeom>
                <a:solidFill>
                  <a:srgbClr val="42424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
            <p:nvSpPr>
              <p:cNvPr id="623" name="Oval"/>
              <p:cNvSpPr/>
              <p:nvPr/>
            </p:nvSpPr>
            <p:spPr>
              <a:xfrm>
                <a:off x="515" y="0"/>
                <a:ext cx="477814" cy="121016"/>
              </a:xfrm>
              <a:prstGeom prst="ellipse">
                <a:avLst/>
              </a:prstGeom>
              <a:solidFill>
                <a:srgbClr val="42424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24" name="Oval"/>
              <p:cNvSpPr/>
              <p:nvPr/>
            </p:nvSpPr>
            <p:spPr>
              <a:xfrm>
                <a:off x="109029" y="39539"/>
                <a:ext cx="99435" cy="33561"/>
              </a:xfrm>
              <a:prstGeom prst="ellipse">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25" name="Oval"/>
              <p:cNvSpPr/>
              <p:nvPr/>
            </p:nvSpPr>
            <p:spPr>
              <a:xfrm>
                <a:off x="259110" y="42090"/>
                <a:ext cx="99436" cy="33561"/>
              </a:xfrm>
              <a:prstGeom prst="ellipse">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sp>
        <p:nvSpPr>
          <p:cNvPr id="628" name="A"/>
          <p:cNvSpPr/>
          <p:nvPr/>
        </p:nvSpPr>
        <p:spPr>
          <a:xfrm>
            <a:off x="1091422" y="5912930"/>
            <a:ext cx="539329" cy="539330"/>
          </a:xfrm>
          <a:prstGeom prst="ellipse">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2600" b="0">
                <a:solidFill>
                  <a:srgbClr val="FFFFFF"/>
                </a:solidFill>
                <a:latin typeface="+mn-lt"/>
                <a:ea typeface="+mn-ea"/>
                <a:cs typeface="+mn-cs"/>
                <a:sym typeface="Helvetica Neue Medium"/>
              </a:defRPr>
            </a:lvl1pPr>
          </a:lstStyle>
          <a:p>
            <a:r>
              <a:t>A</a:t>
            </a:r>
          </a:p>
        </p:txBody>
      </p:sp>
      <p:sp>
        <p:nvSpPr>
          <p:cNvPr id="629" name="B"/>
          <p:cNvSpPr/>
          <p:nvPr/>
        </p:nvSpPr>
        <p:spPr>
          <a:xfrm>
            <a:off x="1091422" y="6534122"/>
            <a:ext cx="539329" cy="539329"/>
          </a:xfrm>
          <a:prstGeom prst="ellipse">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2600" b="0">
                <a:solidFill>
                  <a:srgbClr val="FFFFFF"/>
                </a:solidFill>
                <a:latin typeface="+mn-lt"/>
                <a:ea typeface="+mn-ea"/>
                <a:cs typeface="+mn-cs"/>
                <a:sym typeface="Helvetica Neue Medium"/>
              </a:defRPr>
            </a:lvl1pPr>
          </a:lstStyle>
          <a:p>
            <a:r>
              <a:t>B</a:t>
            </a:r>
          </a:p>
        </p:txBody>
      </p:sp>
      <p:sp>
        <p:nvSpPr>
          <p:cNvPr id="630" name="A"/>
          <p:cNvSpPr/>
          <p:nvPr/>
        </p:nvSpPr>
        <p:spPr>
          <a:xfrm>
            <a:off x="20761335" y="6357379"/>
            <a:ext cx="539330" cy="539329"/>
          </a:xfrm>
          <a:prstGeom prst="ellipse">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2600" b="0">
                <a:solidFill>
                  <a:srgbClr val="FFFFFF"/>
                </a:solidFill>
                <a:latin typeface="+mn-lt"/>
                <a:ea typeface="+mn-ea"/>
                <a:cs typeface="+mn-cs"/>
                <a:sym typeface="Helvetica Neue Medium"/>
              </a:defRPr>
            </a:lvl1pPr>
          </a:lstStyle>
          <a:p>
            <a:r>
              <a:t>A</a:t>
            </a:r>
          </a:p>
        </p:txBody>
      </p:sp>
      <p:sp>
        <p:nvSpPr>
          <p:cNvPr id="631" name="B"/>
          <p:cNvSpPr/>
          <p:nvPr/>
        </p:nvSpPr>
        <p:spPr>
          <a:xfrm>
            <a:off x="20761335" y="9815765"/>
            <a:ext cx="539330" cy="539329"/>
          </a:xfrm>
          <a:prstGeom prst="ellipse">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2600" b="0">
                <a:solidFill>
                  <a:srgbClr val="FFFFFF"/>
                </a:solidFill>
                <a:latin typeface="+mn-lt"/>
                <a:ea typeface="+mn-ea"/>
                <a:cs typeface="+mn-cs"/>
                <a:sym typeface="Helvetica Neue Medium"/>
              </a:defRPr>
            </a:lvl1pPr>
          </a:lstStyle>
          <a:p>
            <a:r>
              <a:t>B</a:t>
            </a:r>
          </a:p>
        </p:txBody>
      </p:sp>
      <p:sp>
        <p:nvSpPr>
          <p:cNvPr id="632" name="Title of the paper:"/>
          <p:cNvSpPr txBox="1"/>
          <p:nvPr/>
        </p:nvSpPr>
        <p:spPr>
          <a:xfrm>
            <a:off x="1794860" y="8356236"/>
            <a:ext cx="2208696" cy="4116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defTabSz="821531">
              <a:defRPr sz="2100" b="0"/>
            </a:lvl1pPr>
          </a:lstStyle>
          <a:p>
            <a:r>
              <a:t>Title of the paper:</a:t>
            </a:r>
          </a:p>
        </p:txBody>
      </p:sp>
      <p:sp>
        <p:nvSpPr>
          <p:cNvPr id="633" name="Reading"/>
          <p:cNvSpPr/>
          <p:nvPr/>
        </p:nvSpPr>
        <p:spPr>
          <a:xfrm>
            <a:off x="400657" y="8667422"/>
            <a:ext cx="1338189" cy="453887"/>
          </a:xfrm>
          <a:prstGeom prst="rect">
            <a:avLst/>
          </a:prstGeom>
          <a:solidFill>
            <a:schemeClr val="accent3">
              <a:hueOff val="914337"/>
              <a:satOff val="31515"/>
              <a:lumOff val="-3079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2200" b="0">
                <a:solidFill>
                  <a:srgbClr val="FFFFFF"/>
                </a:solidFill>
                <a:latin typeface="+mn-lt"/>
                <a:ea typeface="+mn-ea"/>
                <a:cs typeface="+mn-cs"/>
                <a:sym typeface="Helvetica Neue Medium"/>
              </a:defRPr>
            </a:lvl1pPr>
          </a:lstStyle>
          <a:p>
            <a:r>
              <a:t>Reading</a:t>
            </a:r>
          </a:p>
        </p:txBody>
      </p:sp>
      <p:sp>
        <p:nvSpPr>
          <p:cNvPr id="634" name="Reading"/>
          <p:cNvSpPr/>
          <p:nvPr/>
        </p:nvSpPr>
        <p:spPr>
          <a:xfrm>
            <a:off x="19197587" y="8667422"/>
            <a:ext cx="1338189" cy="453887"/>
          </a:xfrm>
          <a:prstGeom prst="rect">
            <a:avLst/>
          </a:prstGeom>
          <a:solidFill>
            <a:schemeClr val="accent3">
              <a:hueOff val="914337"/>
              <a:satOff val="31515"/>
              <a:lumOff val="-3079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2200" b="0">
                <a:solidFill>
                  <a:srgbClr val="FFFFFF"/>
                </a:solidFill>
                <a:latin typeface="+mn-lt"/>
                <a:ea typeface="+mn-ea"/>
                <a:cs typeface="+mn-cs"/>
                <a:sym typeface="Helvetica Neue Medium"/>
              </a:defRPr>
            </a:lvl1pPr>
          </a:lstStyle>
          <a:p>
            <a:r>
              <a:t>Reading</a:t>
            </a:r>
          </a:p>
        </p:txBody>
      </p:sp>
      <p:sp>
        <p:nvSpPr>
          <p:cNvPr id="635" name="Link"/>
          <p:cNvSpPr/>
          <p:nvPr/>
        </p:nvSpPr>
        <p:spPr>
          <a:xfrm>
            <a:off x="19197587" y="2643861"/>
            <a:ext cx="1338189" cy="453887"/>
          </a:xfrm>
          <a:prstGeom prst="rect">
            <a:avLst/>
          </a:prstGeom>
          <a:solidFill>
            <a:schemeClr val="accent3">
              <a:hueOff val="914337"/>
              <a:satOff val="31515"/>
              <a:lumOff val="-3079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2200" b="0">
                <a:solidFill>
                  <a:srgbClr val="FFFFFF"/>
                </a:solidFill>
                <a:latin typeface="+mn-lt"/>
                <a:ea typeface="+mn-ea"/>
                <a:cs typeface="+mn-cs"/>
                <a:sym typeface="Helvetica Neue Medium"/>
              </a:defRPr>
            </a:lvl1pPr>
          </a:lstStyle>
          <a:p>
            <a:r>
              <a:t>Link</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 name="conweb-screenreader.mp4" descr="conweb-screenreader.mp4"/>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0" y="-127000"/>
            <a:ext cx="24384000" cy="13716000"/>
          </a:xfrm>
          <a:prstGeom prst="rect">
            <a:avLst/>
          </a:prstGeom>
          <a:ln w="12700">
            <a:miter lim="400000"/>
          </a:ln>
        </p:spPr>
      </p:pic>
      <p:sp>
        <p:nvSpPr>
          <p:cNvPr id="145" name="Blind and Visually Impaired (BVIP)"/>
          <p:cNvSpPr/>
          <p:nvPr/>
        </p:nvSpPr>
        <p:spPr>
          <a:xfrm>
            <a:off x="13257470" y="12420162"/>
            <a:ext cx="10800652" cy="939801"/>
          </a:xfrm>
          <a:prstGeom prst="rect">
            <a:avLst/>
          </a:prstGeom>
          <a:solidFill>
            <a:srgbClr val="0365C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584200">
              <a:lnSpc>
                <a:spcPct val="200000"/>
              </a:lnSpc>
              <a:defRPr sz="5500" b="0">
                <a:solidFill>
                  <a:srgbClr val="FFFFFF"/>
                </a:solidFill>
                <a:latin typeface="Helvetica Light"/>
                <a:ea typeface="Helvetica Light"/>
                <a:cs typeface="Helvetica Light"/>
                <a:sym typeface="Helvetica Light"/>
              </a:defRPr>
            </a:lvl1pPr>
          </a:lstStyle>
          <a:p>
            <a:r>
              <a:t>Blind and Visually Impaired (BVIP)</a:t>
            </a:r>
          </a:p>
        </p:txBody>
      </p:sp>
      <p:sp>
        <p:nvSpPr>
          <p:cNvPr id="146" name="Screen readers essentially sequentially go through all the components and read out the text or type of components, and the users interact with keyboard, shortcuts, or touch gestures to navigate."/>
          <p:cNvSpPr txBox="1"/>
          <p:nvPr/>
        </p:nvSpPr>
        <p:spPr>
          <a:xfrm>
            <a:off x="483768" y="6623359"/>
            <a:ext cx="23416464" cy="1080412"/>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200" b="0">
                <a:solidFill>
                  <a:srgbClr val="FFFFFF"/>
                </a:solidFill>
                <a:latin typeface="+mn-lt"/>
                <a:ea typeface="+mn-ea"/>
                <a:cs typeface="+mn-cs"/>
                <a:sym typeface="Helvetica Neue Medium"/>
              </a:defRPr>
            </a:lvl1pPr>
          </a:lstStyle>
          <a:p>
            <a:r>
              <a:t>Screen readers essentially sequentially go through all the components and read out the text or type of components, and the users interact with keyboard, shortcuts, or touch gestures to navigate.</a:t>
            </a:r>
          </a:p>
        </p:txBody>
      </p:sp>
      <p:sp>
        <p:nvSpPr>
          <p:cNvPr id="147" name="So essentially, blind and visually impaired users interact at this low level, in terms of the structure and state of the navigation of visual elements."/>
          <p:cNvSpPr txBox="1"/>
          <p:nvPr/>
        </p:nvSpPr>
        <p:spPr>
          <a:xfrm>
            <a:off x="3547037" y="9521760"/>
            <a:ext cx="18357397" cy="1080413"/>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3200" b="0">
                <a:solidFill>
                  <a:srgbClr val="FFFFFF"/>
                </a:solidFill>
                <a:latin typeface="+mn-lt"/>
                <a:ea typeface="+mn-ea"/>
                <a:cs typeface="+mn-cs"/>
                <a:sym typeface="Helvetica Neue Medium"/>
              </a:defRPr>
            </a:lvl1pPr>
          </a:lstStyle>
          <a:p>
            <a:r>
              <a:t>So essentially, blind and visually impaired users interact at this low level, in terms of the structure and state of the navigation of visual elements.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80" fill="hold"/>
                                        <p:tgtEl>
                                          <p:spTgt spid="14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44"/>
                </p:tgtEl>
              </p:cMediaNode>
            </p:video>
            <p:seq concurrent="1" prevAc="none" nextAc="seek">
              <p:cTn id="8" restart="whenNotActive" fill="hold" evtFilter="cancelBubble" nodeType="interactiveSeq">
                <p:stCondLst>
                  <p:cond evt="onClick" delay="0">
                    <p:tgtEl>
                      <p:spTgt spid="14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4"/>
                                        </p:tgtEl>
                                      </p:cBhvr>
                                    </p:cmd>
                                  </p:childTnLst>
                                </p:cTn>
                              </p:par>
                            </p:childTnLst>
                          </p:cTn>
                        </p:par>
                      </p:childTnLst>
                    </p:cTn>
                  </p:par>
                </p:childTnLst>
              </p:cTn>
              <p:nextCondLst>
                <p:cond evt="onClick" delay="0">
                  <p:tgtEl>
                    <p:spTgt spid="144"/>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Demo"/>
          <p:cNvSpPr txBox="1">
            <a:spLocks noGrp="1"/>
          </p:cNvSpPr>
          <p:nvPr>
            <p:ph type="title" idx="4294967295"/>
          </p:nvPr>
        </p:nvSpPr>
        <p:spPr>
          <a:xfrm>
            <a:off x="1778000" y="4533900"/>
            <a:ext cx="20828000" cy="4648200"/>
          </a:xfrm>
          <a:prstGeom prst="rect">
            <a:avLst/>
          </a:prstGeom>
        </p:spPr>
        <p:txBody>
          <a:bodyPr/>
          <a:lstStyle/>
          <a:p>
            <a:r>
              <a:t>Demo</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9" name="Rectangle"/>
          <p:cNvSpPr/>
          <p:nvPr/>
        </p:nvSpPr>
        <p:spPr>
          <a:xfrm>
            <a:off x="8516491" y="3073836"/>
            <a:ext cx="515897" cy="7673878"/>
          </a:xfrm>
          <a:prstGeom prst="rect">
            <a:avLst/>
          </a:prstGeom>
          <a:solidFill>
            <a:schemeClr val="accent1">
              <a:lumOff val="16847"/>
              <a:alpha val="27540"/>
            </a:schemeClr>
          </a:solidFill>
          <a:ln w="12700">
            <a:solidFill>
              <a:srgbClr val="000000">
                <a:alpha val="27540"/>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640" name="Line"/>
          <p:cNvSpPr/>
          <p:nvPr/>
        </p:nvSpPr>
        <p:spPr>
          <a:xfrm flipH="1">
            <a:off x="8447185" y="10942200"/>
            <a:ext cx="654509" cy="1"/>
          </a:xfrm>
          <a:prstGeom prst="line">
            <a:avLst/>
          </a:prstGeom>
          <a:ln w="25400">
            <a:solidFill>
              <a:srgbClr val="000000"/>
            </a:solidFill>
            <a:miter lim="400000"/>
            <a:headEnd type="triangle"/>
            <a:tailEnd type="triangle"/>
          </a:ln>
        </p:spPr>
        <p:txBody>
          <a:bodyPr lIns="71437" tIns="71437" rIns="71437" bIns="71437" anchor="ctr"/>
          <a:lstStyle/>
          <a:p>
            <a:pPr defTabSz="821531">
              <a:defRPr b="0">
                <a:solidFill>
                  <a:srgbClr val="FFFFFF"/>
                </a:solidFill>
                <a:latin typeface="+mn-lt"/>
                <a:ea typeface="+mn-ea"/>
                <a:cs typeface="+mn-cs"/>
                <a:sym typeface="Helvetica Neue Medium"/>
              </a:defRPr>
            </a:pPr>
            <a:endParaRPr/>
          </a:p>
        </p:txBody>
      </p:sp>
      <p:pic>
        <p:nvPicPr>
          <p:cNvPr id="641" name="Image" descr="Image"/>
          <p:cNvPicPr>
            <a:picLocks noChangeAspect="1"/>
          </p:cNvPicPr>
          <p:nvPr/>
        </p:nvPicPr>
        <p:blipFill>
          <a:blip r:embed="rId2">
            <a:extLst/>
          </a:blip>
          <a:srcRect t="3521"/>
          <a:stretch>
            <a:fillRect/>
          </a:stretch>
        </p:blipFill>
        <p:spPr>
          <a:xfrm>
            <a:off x="9207366" y="2991305"/>
            <a:ext cx="7991039" cy="7762759"/>
          </a:xfrm>
          <a:prstGeom prst="rect">
            <a:avLst/>
          </a:prstGeom>
          <a:ln w="12700">
            <a:miter lim="400000"/>
          </a:ln>
        </p:spPr>
      </p:pic>
      <p:sp>
        <p:nvSpPr>
          <p:cNvPr id="642" name="Alexa Voice Service"/>
          <p:cNvSpPr txBox="1"/>
          <p:nvPr/>
        </p:nvSpPr>
        <p:spPr>
          <a:xfrm rot="16200000">
            <a:off x="7548721" y="6556938"/>
            <a:ext cx="2450059" cy="4116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100" b="0"/>
            </a:lvl1pPr>
          </a:lstStyle>
          <a:p>
            <a:r>
              <a:t>Alexa Voice Service</a:t>
            </a:r>
          </a:p>
        </p:txBody>
      </p:sp>
      <p:sp>
        <p:nvSpPr>
          <p:cNvPr id="643" name="Rounded Rectangle"/>
          <p:cNvSpPr/>
          <p:nvPr/>
        </p:nvSpPr>
        <p:spPr>
          <a:xfrm>
            <a:off x="17259058" y="3095309"/>
            <a:ext cx="2514565" cy="3883903"/>
          </a:xfrm>
          <a:prstGeom prst="roundRect">
            <a:avLst>
              <a:gd name="adj" fmla="val 5970"/>
            </a:avLst>
          </a:prstGeom>
          <a:solidFill>
            <a:srgbClr val="D5D5D5"/>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grpSp>
        <p:nvGrpSpPr>
          <p:cNvPr id="664" name="Group"/>
          <p:cNvGrpSpPr/>
          <p:nvPr/>
        </p:nvGrpSpPr>
        <p:grpSpPr>
          <a:xfrm>
            <a:off x="17253732" y="3342888"/>
            <a:ext cx="3396239" cy="4125216"/>
            <a:chOff x="0" y="0"/>
            <a:chExt cx="3396238" cy="4125215"/>
          </a:xfrm>
        </p:grpSpPr>
        <p:sp>
          <p:nvSpPr>
            <p:cNvPr id="644" name="Rectangle"/>
            <p:cNvSpPr/>
            <p:nvPr/>
          </p:nvSpPr>
          <p:spPr>
            <a:xfrm>
              <a:off x="0" y="0"/>
              <a:ext cx="2525216" cy="3542704"/>
            </a:xfrm>
            <a:prstGeom prst="rect">
              <a:avLst/>
            </a:prstGeom>
            <a:solidFill>
              <a:srgbClr val="FFFFFF"/>
            </a:solidFill>
            <a:ln w="127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45" name="Home"/>
            <p:cNvSpPr/>
            <p:nvPr/>
          </p:nvSpPr>
          <p:spPr>
            <a:xfrm>
              <a:off x="411899" y="288523"/>
              <a:ext cx="1270001" cy="1270001"/>
            </a:xfrm>
            <a:prstGeom prst="line">
              <a:avLst/>
            </a:prstGeom>
            <a:solidFill>
              <a:srgbClr val="D5D5D5"/>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600">
                  <a:solidFill>
                    <a:schemeClr val="accent1">
                      <a:lumOff val="-13575"/>
                    </a:schemeClr>
                  </a:solidFill>
                </a:defRPr>
              </a:lvl1pPr>
            </a:lstStyle>
            <a:p>
              <a:r>
                <a:t>Home</a:t>
              </a:r>
            </a:p>
          </p:txBody>
        </p:sp>
        <p:sp>
          <p:nvSpPr>
            <p:cNvPr id="646" name="Progress"/>
            <p:cNvSpPr/>
            <p:nvPr/>
          </p:nvSpPr>
          <p:spPr>
            <a:xfrm>
              <a:off x="1262572" y="288248"/>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600" u="sng">
                  <a:solidFill>
                    <a:schemeClr val="accent1">
                      <a:lumOff val="-13575"/>
                    </a:schemeClr>
                  </a:solidFill>
                </a:defRPr>
              </a:lvl1pPr>
            </a:lstStyle>
            <a:p>
              <a:r>
                <a:t>Progress</a:t>
              </a:r>
            </a:p>
          </p:txBody>
        </p:sp>
        <p:sp>
          <p:nvSpPr>
            <p:cNvPr id="647" name="About"/>
            <p:cNvSpPr/>
            <p:nvPr/>
          </p:nvSpPr>
          <p:spPr>
            <a:xfrm>
              <a:off x="2126238" y="288248"/>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600" u="sng">
                  <a:solidFill>
                    <a:schemeClr val="accent1">
                      <a:lumOff val="-13575"/>
                    </a:schemeClr>
                  </a:solidFill>
                </a:defRPr>
              </a:lvl1pPr>
            </a:lstStyle>
            <a:p>
              <a:r>
                <a:t>About</a:t>
              </a:r>
            </a:p>
          </p:txBody>
        </p:sp>
        <p:sp>
          <p:nvSpPr>
            <p:cNvPr id="648" name="Group"/>
            <p:cNvSpPr/>
            <p:nvPr/>
          </p:nvSpPr>
          <p:spPr>
            <a:xfrm>
              <a:off x="80621" y="915421"/>
              <a:ext cx="2371053" cy="539330"/>
            </a:xfrm>
            <a:prstGeom prst="rect">
              <a:avLst/>
            </a:prstGeom>
            <a:solidFill>
              <a:srgbClr val="FFFFFF"/>
            </a:solidFill>
            <a:ln w="127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49" name="Rectangle"/>
            <p:cNvSpPr/>
            <p:nvPr/>
          </p:nvSpPr>
          <p:spPr>
            <a:xfrm>
              <a:off x="80621" y="1886305"/>
              <a:ext cx="2372354" cy="765540"/>
            </a:xfrm>
            <a:prstGeom prst="rect">
              <a:avLst/>
            </a:prstGeom>
            <a:solidFill>
              <a:srgbClr val="FFFFFF"/>
            </a:solidFill>
            <a:ln w="127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50" name="News"/>
            <p:cNvSpPr/>
            <p:nvPr/>
          </p:nvSpPr>
          <p:spPr>
            <a:xfrm>
              <a:off x="34737" y="1700657"/>
              <a:ext cx="1270001" cy="1270001"/>
            </a:xfrm>
            <a:prstGeom prst="line">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defRPr sz="1600"/>
              </a:lvl1pPr>
            </a:lstStyle>
            <a:p>
              <a:r>
                <a:t>News</a:t>
              </a:r>
            </a:p>
          </p:txBody>
        </p:sp>
        <p:sp>
          <p:nvSpPr>
            <p:cNvPr id="651" name="List of papers"/>
            <p:cNvSpPr/>
            <p:nvPr/>
          </p:nvSpPr>
          <p:spPr>
            <a:xfrm>
              <a:off x="54505" y="2855215"/>
              <a:ext cx="1270001" cy="1270001"/>
            </a:xfrm>
            <a:prstGeom prst="line">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defRPr sz="1600"/>
              </a:lvl1pPr>
            </a:lstStyle>
            <a:p>
              <a:r>
                <a:t>List of papers</a:t>
              </a:r>
            </a:p>
          </p:txBody>
        </p:sp>
        <p:grpSp>
          <p:nvGrpSpPr>
            <p:cNvPr id="657" name="Group"/>
            <p:cNvGrpSpPr/>
            <p:nvPr/>
          </p:nvGrpSpPr>
          <p:grpSpPr>
            <a:xfrm>
              <a:off x="100389" y="3060379"/>
              <a:ext cx="2353233" cy="334099"/>
              <a:chOff x="0" y="0"/>
              <a:chExt cx="2353232" cy="334098"/>
            </a:xfrm>
          </p:grpSpPr>
          <p:sp>
            <p:nvSpPr>
              <p:cNvPr id="652" name="Rectangle"/>
              <p:cNvSpPr/>
              <p:nvPr/>
            </p:nvSpPr>
            <p:spPr>
              <a:xfrm>
                <a:off x="0" y="-1"/>
                <a:ext cx="2353233" cy="334100"/>
              </a:xfrm>
              <a:prstGeom prst="rect">
                <a:avLst/>
              </a:prstGeom>
              <a:solidFill>
                <a:srgbClr val="FFFFFF"/>
              </a:solidFill>
              <a:ln w="127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53" name="Line"/>
              <p:cNvSpPr/>
              <p:nvPr/>
            </p:nvSpPr>
            <p:spPr>
              <a:xfrm>
                <a:off x="203037" y="222361"/>
                <a:ext cx="1939749" cy="1"/>
              </a:xfrm>
              <a:prstGeom prst="line">
                <a:avLst/>
              </a:prstGeom>
              <a:noFill/>
              <a:ln w="15875"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54" name="Line"/>
              <p:cNvSpPr/>
              <p:nvPr/>
            </p:nvSpPr>
            <p:spPr>
              <a:xfrm>
                <a:off x="203239" y="103080"/>
                <a:ext cx="1952347" cy="1"/>
              </a:xfrm>
              <a:prstGeom prst="line">
                <a:avLst/>
              </a:prstGeom>
              <a:noFill/>
              <a:ln w="15875"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55" name="Circle"/>
              <p:cNvSpPr/>
              <p:nvPr/>
            </p:nvSpPr>
            <p:spPr>
              <a:xfrm>
                <a:off x="55577" y="79218"/>
                <a:ext cx="69523" cy="69523"/>
              </a:xfrm>
              <a:prstGeom prst="ellipse">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56" name="Circle"/>
              <p:cNvSpPr/>
              <p:nvPr/>
            </p:nvSpPr>
            <p:spPr>
              <a:xfrm>
                <a:off x="55577" y="200030"/>
                <a:ext cx="69523" cy="69523"/>
              </a:xfrm>
              <a:prstGeom prst="ellipse">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
          <p:nvSpPr>
            <p:cNvPr id="658" name="Title"/>
            <p:cNvSpPr/>
            <p:nvPr/>
          </p:nvSpPr>
          <p:spPr>
            <a:xfrm>
              <a:off x="146561" y="2404677"/>
              <a:ext cx="62295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500" b="0"/>
              </a:lvl1pPr>
            </a:lstStyle>
            <a:p>
              <a:r>
                <a:t>Title</a:t>
              </a:r>
            </a:p>
          </p:txBody>
        </p:sp>
        <p:sp>
          <p:nvSpPr>
            <p:cNvPr id="659" name="Topics"/>
            <p:cNvSpPr/>
            <p:nvPr/>
          </p:nvSpPr>
          <p:spPr>
            <a:xfrm>
              <a:off x="755937" y="2404677"/>
              <a:ext cx="76240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500" b="0"/>
              </a:lvl1pPr>
            </a:lstStyle>
            <a:p>
              <a:r>
                <a:t>Topics</a:t>
              </a:r>
            </a:p>
          </p:txBody>
        </p:sp>
        <p:sp>
          <p:nvSpPr>
            <p:cNvPr id="660" name="Abstract"/>
            <p:cNvSpPr/>
            <p:nvPr/>
          </p:nvSpPr>
          <p:spPr>
            <a:xfrm>
              <a:off x="1515089" y="2404677"/>
              <a:ext cx="86434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500" b="0"/>
              </a:lvl1pPr>
            </a:lstStyle>
            <a:p>
              <a:r>
                <a:t>Abstract</a:t>
              </a:r>
            </a:p>
          </p:txBody>
        </p:sp>
        <p:sp>
          <p:nvSpPr>
            <p:cNvPr id="661" name="Project info"/>
            <p:cNvSpPr/>
            <p:nvPr/>
          </p:nvSpPr>
          <p:spPr>
            <a:xfrm>
              <a:off x="34737" y="723899"/>
              <a:ext cx="1270001" cy="1270001"/>
            </a:xfrm>
            <a:prstGeom prst="line">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defRPr sz="1600"/>
              </a:lvl1pPr>
            </a:lstStyle>
            <a:p>
              <a:r>
                <a:t>Project info</a:t>
              </a:r>
            </a:p>
          </p:txBody>
        </p:sp>
        <p:sp>
          <p:nvSpPr>
            <p:cNvPr id="662" name="Latest paper"/>
            <p:cNvSpPr/>
            <p:nvPr/>
          </p:nvSpPr>
          <p:spPr>
            <a:xfrm>
              <a:off x="270405" y="2055533"/>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defRPr sz="1600"/>
              </a:lvl1pPr>
            </a:lstStyle>
            <a:p>
              <a:r>
                <a:t>Latest paper</a:t>
              </a:r>
            </a:p>
          </p:txBody>
        </p:sp>
        <p:sp>
          <p:nvSpPr>
            <p:cNvPr id="663" name="The conversational web browsing project aims at…"/>
            <p:cNvSpPr/>
            <p:nvPr/>
          </p:nvSpPr>
          <p:spPr>
            <a:xfrm>
              <a:off x="103677" y="1192557"/>
              <a:ext cx="226758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1400" b="0"/>
              </a:lvl1pPr>
            </a:lstStyle>
            <a:p>
              <a:r>
                <a:t>The conversational web browsing project aims at…</a:t>
              </a:r>
            </a:p>
          </p:txBody>
        </p:sp>
      </p:grpSp>
      <p:sp>
        <p:nvSpPr>
          <p:cNvPr id="665" name="Circle"/>
          <p:cNvSpPr/>
          <p:nvPr/>
        </p:nvSpPr>
        <p:spPr>
          <a:xfrm>
            <a:off x="17362039" y="3159777"/>
            <a:ext cx="151762" cy="151762"/>
          </a:xfrm>
          <a:prstGeom prst="ellipse">
            <a:avLst/>
          </a:prstGeom>
          <a:solidFill>
            <a:srgbClr val="FFFFFF"/>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666" name="Circle"/>
          <p:cNvSpPr/>
          <p:nvPr/>
        </p:nvSpPr>
        <p:spPr>
          <a:xfrm>
            <a:off x="17576288" y="3159777"/>
            <a:ext cx="151762" cy="151762"/>
          </a:xfrm>
          <a:prstGeom prst="ellipse">
            <a:avLst/>
          </a:prstGeom>
          <a:solidFill>
            <a:srgbClr val="FFFFFF"/>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667" name="Circle"/>
          <p:cNvSpPr/>
          <p:nvPr/>
        </p:nvSpPr>
        <p:spPr>
          <a:xfrm>
            <a:off x="17792624" y="3159777"/>
            <a:ext cx="151762" cy="151762"/>
          </a:xfrm>
          <a:prstGeom prst="ellipse">
            <a:avLst/>
          </a:prstGeom>
          <a:solidFill>
            <a:srgbClr val="FFFFFF"/>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grpSp>
        <p:nvGrpSpPr>
          <p:cNvPr id="672" name="Group"/>
          <p:cNvGrpSpPr/>
          <p:nvPr/>
        </p:nvGrpSpPr>
        <p:grpSpPr>
          <a:xfrm>
            <a:off x="17259058" y="7330561"/>
            <a:ext cx="2493816" cy="3046296"/>
            <a:chOff x="0" y="0"/>
            <a:chExt cx="2493815" cy="3046295"/>
          </a:xfrm>
        </p:grpSpPr>
        <p:sp>
          <p:nvSpPr>
            <p:cNvPr id="668" name="Rounded Rectangle"/>
            <p:cNvSpPr/>
            <p:nvPr/>
          </p:nvSpPr>
          <p:spPr>
            <a:xfrm>
              <a:off x="0" y="0"/>
              <a:ext cx="2493816" cy="3046296"/>
            </a:xfrm>
            <a:prstGeom prst="roundRect">
              <a:avLst>
                <a:gd name="adj" fmla="val 6020"/>
              </a:avLst>
            </a:prstGeom>
            <a:solidFill>
              <a:srgbClr val="D5D5D5"/>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69" name="Circle"/>
            <p:cNvSpPr/>
            <p:nvPr/>
          </p:nvSpPr>
          <p:spPr>
            <a:xfrm>
              <a:off x="102981" y="64468"/>
              <a:ext cx="151762" cy="151762"/>
            </a:xfrm>
            <a:prstGeom prst="ellips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70" name="Circle"/>
            <p:cNvSpPr/>
            <p:nvPr/>
          </p:nvSpPr>
          <p:spPr>
            <a:xfrm>
              <a:off x="317230" y="64468"/>
              <a:ext cx="151762" cy="151762"/>
            </a:xfrm>
            <a:prstGeom prst="ellips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71" name="Circle"/>
            <p:cNvSpPr/>
            <p:nvPr/>
          </p:nvSpPr>
          <p:spPr>
            <a:xfrm>
              <a:off x="533565" y="64468"/>
              <a:ext cx="151763" cy="151762"/>
            </a:xfrm>
            <a:prstGeom prst="ellips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nvGrpSpPr>
          <p:cNvPr id="694" name="Group"/>
          <p:cNvGrpSpPr/>
          <p:nvPr/>
        </p:nvGrpSpPr>
        <p:grpSpPr>
          <a:xfrm>
            <a:off x="17253629" y="7587842"/>
            <a:ext cx="3319226" cy="3382381"/>
            <a:chOff x="0" y="0"/>
            <a:chExt cx="3319225" cy="3382380"/>
          </a:xfrm>
        </p:grpSpPr>
        <p:sp>
          <p:nvSpPr>
            <p:cNvPr id="673" name="Rectangle"/>
            <p:cNvSpPr/>
            <p:nvPr/>
          </p:nvSpPr>
          <p:spPr>
            <a:xfrm>
              <a:off x="-1" y="0"/>
              <a:ext cx="2501938" cy="2700549"/>
            </a:xfrm>
            <a:prstGeom prst="rect">
              <a:avLst/>
            </a:prstGeom>
            <a:solidFill>
              <a:srgbClr val="FFFFFF"/>
            </a:solidFill>
            <a:ln w="127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74" name="Rectangle"/>
            <p:cNvSpPr/>
            <p:nvPr/>
          </p:nvSpPr>
          <p:spPr>
            <a:xfrm>
              <a:off x="113396" y="906923"/>
              <a:ext cx="2310401" cy="1683185"/>
            </a:xfrm>
            <a:prstGeom prst="rect">
              <a:avLst/>
            </a:prstGeom>
            <a:solidFill>
              <a:srgbClr val="FFFFFF"/>
            </a:solidFill>
            <a:ln w="127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75" name="Author bios"/>
            <p:cNvSpPr/>
            <p:nvPr/>
          </p:nvSpPr>
          <p:spPr>
            <a:xfrm>
              <a:off x="105612" y="673099"/>
              <a:ext cx="1270001" cy="1270001"/>
            </a:xfrm>
            <a:prstGeom prst="line">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defRPr sz="1600"/>
              </a:lvl1pPr>
            </a:lstStyle>
            <a:p>
              <a:r>
                <a:t>Author bios</a:t>
              </a:r>
            </a:p>
          </p:txBody>
        </p:sp>
        <p:sp>
          <p:nvSpPr>
            <p:cNvPr id="676" name="Florian Daniel"/>
            <p:cNvSpPr/>
            <p:nvPr/>
          </p:nvSpPr>
          <p:spPr>
            <a:xfrm>
              <a:off x="419548" y="1142065"/>
              <a:ext cx="1270001" cy="1270001"/>
            </a:xfrm>
            <a:prstGeom prst="line">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defRPr sz="1600"/>
              </a:lvl1pPr>
            </a:lstStyle>
            <a:p>
              <a:r>
                <a:t>Florian Daniel</a:t>
              </a:r>
            </a:p>
          </p:txBody>
        </p:sp>
        <p:grpSp>
          <p:nvGrpSpPr>
            <p:cNvPr id="679" name="Group"/>
            <p:cNvGrpSpPr/>
            <p:nvPr/>
          </p:nvGrpSpPr>
          <p:grpSpPr>
            <a:xfrm>
              <a:off x="467599" y="1305378"/>
              <a:ext cx="1848531" cy="101298"/>
              <a:chOff x="0" y="0"/>
              <a:chExt cx="1848530" cy="101296"/>
            </a:xfrm>
          </p:grpSpPr>
          <p:sp>
            <p:nvSpPr>
              <p:cNvPr id="677" name="Line"/>
              <p:cNvSpPr/>
              <p:nvPr/>
            </p:nvSpPr>
            <p:spPr>
              <a:xfrm>
                <a:off x="0" y="0"/>
                <a:ext cx="1848531" cy="0"/>
              </a:xfrm>
              <a:prstGeom prst="line">
                <a:avLst/>
              </a:prstGeom>
              <a:noFill/>
              <a:ln w="15875"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78" name="Line"/>
              <p:cNvSpPr/>
              <p:nvPr/>
            </p:nvSpPr>
            <p:spPr>
              <a:xfrm>
                <a:off x="0" y="101296"/>
                <a:ext cx="1848531" cy="1"/>
              </a:xfrm>
              <a:prstGeom prst="line">
                <a:avLst/>
              </a:prstGeom>
              <a:noFill/>
              <a:ln w="15875"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
          <p:nvSpPr>
            <p:cNvPr id="680" name="Circle"/>
            <p:cNvSpPr/>
            <p:nvPr/>
          </p:nvSpPr>
          <p:spPr>
            <a:xfrm>
              <a:off x="237754" y="1109928"/>
              <a:ext cx="99061" cy="99061"/>
            </a:xfrm>
            <a:prstGeom prst="ellipse">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81" name="Pietro Cittò"/>
            <p:cNvSpPr/>
            <p:nvPr/>
          </p:nvSpPr>
          <p:spPr>
            <a:xfrm>
              <a:off x="397135" y="1619032"/>
              <a:ext cx="1270001" cy="1270001"/>
            </a:xfrm>
            <a:prstGeom prst="line">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defRPr sz="1600"/>
              </a:lvl1pPr>
            </a:lstStyle>
            <a:p>
              <a:r>
                <a:t>Pietro Cittò</a:t>
              </a:r>
            </a:p>
          </p:txBody>
        </p:sp>
        <p:grpSp>
          <p:nvGrpSpPr>
            <p:cNvPr id="684" name="Group"/>
            <p:cNvGrpSpPr/>
            <p:nvPr/>
          </p:nvGrpSpPr>
          <p:grpSpPr>
            <a:xfrm>
              <a:off x="445186" y="1807744"/>
              <a:ext cx="1881621" cy="104451"/>
              <a:chOff x="0" y="0"/>
              <a:chExt cx="1881619" cy="104449"/>
            </a:xfrm>
          </p:grpSpPr>
          <p:sp>
            <p:nvSpPr>
              <p:cNvPr id="682" name="Line"/>
              <p:cNvSpPr/>
              <p:nvPr/>
            </p:nvSpPr>
            <p:spPr>
              <a:xfrm>
                <a:off x="0" y="0"/>
                <a:ext cx="1881620" cy="0"/>
              </a:xfrm>
              <a:prstGeom prst="line">
                <a:avLst/>
              </a:prstGeom>
              <a:noFill/>
              <a:ln w="15875"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83" name="Line"/>
              <p:cNvSpPr/>
              <p:nvPr/>
            </p:nvSpPr>
            <p:spPr>
              <a:xfrm>
                <a:off x="0" y="104449"/>
                <a:ext cx="1881620" cy="1"/>
              </a:xfrm>
              <a:prstGeom prst="line">
                <a:avLst/>
              </a:prstGeom>
              <a:noFill/>
              <a:ln w="15875"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
          <p:nvSpPr>
            <p:cNvPr id="685" name="Circle"/>
            <p:cNvSpPr/>
            <p:nvPr/>
          </p:nvSpPr>
          <p:spPr>
            <a:xfrm>
              <a:off x="215341" y="1586894"/>
              <a:ext cx="99061" cy="99061"/>
            </a:xfrm>
            <a:prstGeom prst="ellipse">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86" name="Marcos Baez"/>
            <p:cNvSpPr/>
            <p:nvPr/>
          </p:nvSpPr>
          <p:spPr>
            <a:xfrm>
              <a:off x="397135" y="2112380"/>
              <a:ext cx="1270001" cy="1270001"/>
            </a:xfrm>
            <a:prstGeom prst="line">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defRPr sz="1600"/>
              </a:lvl1pPr>
            </a:lstStyle>
            <a:p>
              <a:r>
                <a:t>Marcos Baez</a:t>
              </a:r>
            </a:p>
          </p:txBody>
        </p:sp>
        <p:grpSp>
          <p:nvGrpSpPr>
            <p:cNvPr id="689" name="Group"/>
            <p:cNvGrpSpPr/>
            <p:nvPr/>
          </p:nvGrpSpPr>
          <p:grpSpPr>
            <a:xfrm>
              <a:off x="445186" y="2326492"/>
              <a:ext cx="1874446" cy="94297"/>
              <a:chOff x="0" y="0"/>
              <a:chExt cx="1874445" cy="94295"/>
            </a:xfrm>
          </p:grpSpPr>
          <p:sp>
            <p:nvSpPr>
              <p:cNvPr id="687" name="Line"/>
              <p:cNvSpPr/>
              <p:nvPr/>
            </p:nvSpPr>
            <p:spPr>
              <a:xfrm>
                <a:off x="0" y="0"/>
                <a:ext cx="1874446" cy="0"/>
              </a:xfrm>
              <a:prstGeom prst="line">
                <a:avLst/>
              </a:prstGeom>
              <a:noFill/>
              <a:ln w="15875"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88" name="Line"/>
              <p:cNvSpPr/>
              <p:nvPr/>
            </p:nvSpPr>
            <p:spPr>
              <a:xfrm>
                <a:off x="0" y="94295"/>
                <a:ext cx="1874446" cy="1"/>
              </a:xfrm>
              <a:prstGeom prst="line">
                <a:avLst/>
              </a:prstGeom>
              <a:noFill/>
              <a:ln w="15875"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
          <p:nvSpPr>
            <p:cNvPr id="690" name="Circle"/>
            <p:cNvSpPr/>
            <p:nvPr/>
          </p:nvSpPr>
          <p:spPr>
            <a:xfrm>
              <a:off x="215341" y="2080242"/>
              <a:ext cx="99061" cy="99061"/>
            </a:xfrm>
            <a:prstGeom prst="ellipse">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91" name="Home"/>
            <p:cNvSpPr/>
            <p:nvPr/>
          </p:nvSpPr>
          <p:spPr>
            <a:xfrm>
              <a:off x="398386" y="256569"/>
              <a:ext cx="1270001" cy="1270001"/>
            </a:xfrm>
            <a:prstGeom prst="line">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600" u="sng">
                  <a:solidFill>
                    <a:schemeClr val="accent1">
                      <a:lumOff val="-13575"/>
                    </a:schemeClr>
                  </a:solidFill>
                </a:defRPr>
              </a:lvl1pPr>
            </a:lstStyle>
            <a:p>
              <a:r>
                <a:t>Home</a:t>
              </a:r>
            </a:p>
          </p:txBody>
        </p:sp>
        <p:sp>
          <p:nvSpPr>
            <p:cNvPr id="692" name="Progress"/>
            <p:cNvSpPr/>
            <p:nvPr/>
          </p:nvSpPr>
          <p:spPr>
            <a:xfrm>
              <a:off x="1198258" y="25629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600" u="sng">
                  <a:solidFill>
                    <a:schemeClr val="accent1">
                      <a:lumOff val="-13575"/>
                    </a:schemeClr>
                  </a:solidFill>
                </a:defRPr>
              </a:lvl1pPr>
            </a:lstStyle>
            <a:p>
              <a:r>
                <a:t>Progress</a:t>
              </a:r>
            </a:p>
          </p:txBody>
        </p:sp>
        <p:sp>
          <p:nvSpPr>
            <p:cNvPr id="693" name="About"/>
            <p:cNvSpPr/>
            <p:nvPr/>
          </p:nvSpPr>
          <p:spPr>
            <a:xfrm>
              <a:off x="2049225" y="256294"/>
              <a:ext cx="1270001" cy="1270001"/>
            </a:xfrm>
            <a:prstGeom prst="line">
              <a:avLst/>
            </a:prstGeom>
            <a:solidFill>
              <a:srgbClr val="D5D5D5"/>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600">
                  <a:solidFill>
                    <a:schemeClr val="accent1">
                      <a:lumOff val="-13575"/>
                    </a:schemeClr>
                  </a:solidFill>
                </a:defRPr>
              </a:lvl1pPr>
            </a:lstStyle>
            <a:p>
              <a:r>
                <a:t>About</a:t>
              </a:r>
            </a:p>
          </p:txBody>
        </p:sp>
      </p:grpSp>
      <p:sp>
        <p:nvSpPr>
          <p:cNvPr id="695" name="Conversational browsing server"/>
          <p:cNvSpPr txBox="1"/>
          <p:nvPr/>
        </p:nvSpPr>
        <p:spPr>
          <a:xfrm>
            <a:off x="9918585" y="2572467"/>
            <a:ext cx="4382898" cy="4776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2200"/>
            </a:lvl1pPr>
          </a:lstStyle>
          <a:p>
            <a:r>
              <a:t>Conversational browsing server</a:t>
            </a:r>
          </a:p>
        </p:txBody>
      </p:sp>
      <p:sp>
        <p:nvSpPr>
          <p:cNvPr id="696" name="Annotated Website"/>
          <p:cNvSpPr txBox="1"/>
          <p:nvPr/>
        </p:nvSpPr>
        <p:spPr>
          <a:xfrm>
            <a:off x="17089769" y="2572467"/>
            <a:ext cx="2674647" cy="4776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2200"/>
            </a:lvl1pPr>
          </a:lstStyle>
          <a:p>
            <a:r>
              <a:t>Annotated Website</a:t>
            </a:r>
          </a:p>
        </p:txBody>
      </p:sp>
      <p:sp>
        <p:nvSpPr>
          <p:cNvPr id="697" name="Line"/>
          <p:cNvSpPr/>
          <p:nvPr/>
        </p:nvSpPr>
        <p:spPr>
          <a:xfrm>
            <a:off x="16557308" y="6418604"/>
            <a:ext cx="751244" cy="1"/>
          </a:xfrm>
          <a:prstGeom prst="line">
            <a:avLst/>
          </a:prstGeom>
          <a:ln w="38100">
            <a:solidFill>
              <a:srgbClr val="000000"/>
            </a:solidFill>
            <a:miter lim="400000"/>
            <a:headEnd type="triangle"/>
          </a:ln>
        </p:spPr>
        <p:txBody>
          <a:bodyPr lIns="71437" tIns="71437" rIns="71437" bIns="71437" anchor="ctr"/>
          <a:lstStyle/>
          <a:p>
            <a:pPr defTabSz="821531">
              <a:defRPr b="0">
                <a:solidFill>
                  <a:srgbClr val="FFFFFF"/>
                </a:solidFill>
                <a:latin typeface="+mn-lt"/>
                <a:ea typeface="+mn-ea"/>
                <a:cs typeface="+mn-cs"/>
                <a:sym typeface="Helvetica Neue Medium"/>
              </a:defRPr>
            </a:pPr>
            <a:endParaRPr/>
          </a:p>
        </p:txBody>
      </p:sp>
      <p:sp>
        <p:nvSpPr>
          <p:cNvPr id="698" name="Line"/>
          <p:cNvSpPr/>
          <p:nvPr/>
        </p:nvSpPr>
        <p:spPr>
          <a:xfrm flipH="1">
            <a:off x="16557308" y="7661281"/>
            <a:ext cx="751244" cy="1"/>
          </a:xfrm>
          <a:prstGeom prst="line">
            <a:avLst/>
          </a:prstGeom>
          <a:ln w="38100">
            <a:solidFill>
              <a:srgbClr val="000000"/>
            </a:solidFill>
            <a:miter lim="400000"/>
            <a:headEnd type="triangle"/>
          </a:ln>
        </p:spPr>
        <p:txBody>
          <a:bodyPr lIns="71437" tIns="71437" rIns="71437" bIns="71437" anchor="ctr"/>
          <a:lstStyle/>
          <a:p>
            <a:pPr defTabSz="821531">
              <a:defRPr b="0">
                <a:solidFill>
                  <a:srgbClr val="FFFFFF"/>
                </a:solidFill>
                <a:latin typeface="+mn-lt"/>
                <a:ea typeface="+mn-ea"/>
                <a:cs typeface="+mn-cs"/>
                <a:sym typeface="Helvetica Neue Medium"/>
              </a:defRPr>
            </a:pPr>
            <a:endParaRPr/>
          </a:p>
        </p:txBody>
      </p:sp>
      <p:sp>
        <p:nvSpPr>
          <p:cNvPr id="699" name="[Rasa + Python]"/>
          <p:cNvSpPr txBox="1"/>
          <p:nvPr/>
        </p:nvSpPr>
        <p:spPr>
          <a:xfrm>
            <a:off x="14192262" y="2572327"/>
            <a:ext cx="2134286" cy="4779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2200" b="0"/>
            </a:lvl1pPr>
          </a:lstStyle>
          <a:p>
            <a:r>
              <a:t>[Rasa + Python]</a:t>
            </a:r>
          </a:p>
        </p:txBody>
      </p:sp>
      <p:sp>
        <p:nvSpPr>
          <p:cNvPr id="700" name="Audio"/>
          <p:cNvSpPr txBox="1"/>
          <p:nvPr/>
        </p:nvSpPr>
        <p:spPr>
          <a:xfrm>
            <a:off x="7596716" y="10715328"/>
            <a:ext cx="786283" cy="4283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1800" i="1"/>
            </a:lvl1pPr>
          </a:lstStyle>
          <a:p>
            <a:r>
              <a:t>Audio</a:t>
            </a:r>
          </a:p>
        </p:txBody>
      </p:sp>
      <p:sp>
        <p:nvSpPr>
          <p:cNvPr id="701" name="Line"/>
          <p:cNvSpPr/>
          <p:nvPr/>
        </p:nvSpPr>
        <p:spPr>
          <a:xfrm flipH="1">
            <a:off x="8979853" y="3632852"/>
            <a:ext cx="654510" cy="1"/>
          </a:xfrm>
          <a:prstGeom prst="line">
            <a:avLst/>
          </a:prstGeom>
          <a:ln w="38100">
            <a:solidFill>
              <a:srgbClr val="000000"/>
            </a:solidFill>
            <a:prstDash val="sysDot"/>
            <a:miter lim="400000"/>
            <a:headEnd type="triangle"/>
          </a:ln>
        </p:spPr>
        <p:txBody>
          <a:bodyPr lIns="71437" tIns="71437" rIns="71437" bIns="71437" anchor="ctr"/>
          <a:lstStyle/>
          <a:p>
            <a:pPr defTabSz="821531">
              <a:defRPr b="0">
                <a:solidFill>
                  <a:srgbClr val="FFFFFF"/>
                </a:solidFill>
                <a:latin typeface="+mn-lt"/>
                <a:ea typeface="+mn-ea"/>
                <a:cs typeface="+mn-cs"/>
                <a:sym typeface="Helvetica Neue Medium"/>
              </a:defRPr>
            </a:pPr>
            <a:endParaRPr/>
          </a:p>
        </p:txBody>
      </p:sp>
      <p:sp>
        <p:nvSpPr>
          <p:cNvPr id="702" name="Line"/>
          <p:cNvSpPr/>
          <p:nvPr/>
        </p:nvSpPr>
        <p:spPr>
          <a:xfrm>
            <a:off x="8948318" y="4354930"/>
            <a:ext cx="654510" cy="1"/>
          </a:xfrm>
          <a:prstGeom prst="line">
            <a:avLst/>
          </a:prstGeom>
          <a:ln w="38100">
            <a:solidFill>
              <a:srgbClr val="000000"/>
            </a:solidFill>
            <a:prstDash val="sysDot"/>
            <a:miter lim="400000"/>
            <a:headEnd type="triangle"/>
          </a:ln>
        </p:spPr>
        <p:txBody>
          <a:bodyPr lIns="71437" tIns="71437" rIns="71437" bIns="71437" anchor="ctr"/>
          <a:lstStyle/>
          <a:p>
            <a:pPr defTabSz="821531">
              <a:defRPr b="0">
                <a:solidFill>
                  <a:srgbClr val="FFFFFF"/>
                </a:solidFill>
                <a:latin typeface="+mn-lt"/>
                <a:ea typeface="+mn-ea"/>
                <a:cs typeface="+mn-cs"/>
                <a:sym typeface="Helvetica Neue Medium"/>
              </a:defRPr>
            </a:pPr>
            <a:endParaRPr/>
          </a:p>
        </p:txBody>
      </p:sp>
      <p:sp>
        <p:nvSpPr>
          <p:cNvPr id="703" name="Text"/>
          <p:cNvSpPr txBox="1"/>
          <p:nvPr/>
        </p:nvSpPr>
        <p:spPr>
          <a:xfrm>
            <a:off x="9117164" y="10715328"/>
            <a:ext cx="604318" cy="4283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1800" i="1"/>
            </a:lvl1pPr>
          </a:lstStyle>
          <a:p>
            <a:r>
              <a:t>Text</a:t>
            </a:r>
          </a:p>
        </p:txBody>
      </p:sp>
      <p:sp>
        <p:nvSpPr>
          <p:cNvPr id="704" name="Automated web browsing actions"/>
          <p:cNvSpPr txBox="1"/>
          <p:nvPr/>
        </p:nvSpPr>
        <p:spPr>
          <a:xfrm>
            <a:off x="16993334" y="10423228"/>
            <a:ext cx="2767604" cy="7204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defTabSz="821531">
              <a:defRPr sz="1800" i="1"/>
            </a:lvl1pPr>
          </a:lstStyle>
          <a:p>
            <a:r>
              <a:t>Automated web browsing actions</a:t>
            </a:r>
          </a:p>
        </p:txBody>
      </p:sp>
      <p:sp>
        <p:nvSpPr>
          <p:cNvPr id="705" name="Line"/>
          <p:cNvSpPr/>
          <p:nvPr/>
        </p:nvSpPr>
        <p:spPr>
          <a:xfrm rot="16200000">
            <a:off x="18916236" y="7204390"/>
            <a:ext cx="617644" cy="53986"/>
          </a:xfrm>
          <a:custGeom>
            <a:avLst/>
            <a:gdLst/>
            <a:ahLst/>
            <a:cxnLst>
              <a:cxn ang="0">
                <a:pos x="wd2" y="hd2"/>
              </a:cxn>
              <a:cxn ang="5400000">
                <a:pos x="wd2" y="hd2"/>
              </a:cxn>
              <a:cxn ang="10800000">
                <a:pos x="wd2" y="hd2"/>
              </a:cxn>
              <a:cxn ang="16200000">
                <a:pos x="wd2" y="hd2"/>
              </a:cxn>
            </a:cxnLst>
            <a:rect l="0" t="0" r="r" b="b"/>
            <a:pathLst>
              <a:path w="21600" h="19231" extrusionOk="0">
                <a:moveTo>
                  <a:pt x="0" y="0"/>
                </a:moveTo>
                <a:cubicBezTo>
                  <a:pt x="4174" y="15322"/>
                  <a:pt x="8616" y="21600"/>
                  <a:pt x="13042" y="18432"/>
                </a:cubicBezTo>
                <a:cubicBezTo>
                  <a:pt x="15964" y="16340"/>
                  <a:pt x="18844" y="10137"/>
                  <a:pt x="21600" y="0"/>
                </a:cubicBezTo>
              </a:path>
            </a:pathLst>
          </a:custGeom>
          <a:ln w="50800">
            <a:solidFill>
              <a:srgbClr val="000000"/>
            </a:solidFill>
            <a:miter lim="400000"/>
            <a:headEnd type="triangle"/>
          </a:ln>
        </p:spPr>
        <p:txBody>
          <a:bodyPr lIns="71437" tIns="71437" rIns="71437" bIns="71437" anchor="ctr"/>
          <a:lstStyle/>
          <a:p>
            <a:pPr defTabSz="821531">
              <a:defRPr b="0">
                <a:solidFill>
                  <a:srgbClr val="FFFFFF"/>
                </a:solidFill>
                <a:latin typeface="+mn-lt"/>
                <a:ea typeface="+mn-ea"/>
                <a:cs typeface="+mn-cs"/>
                <a:sym typeface="Helvetica Neue Medium"/>
              </a:defRPr>
            </a:pPr>
            <a:endParaRPr/>
          </a:p>
        </p:txBody>
      </p:sp>
      <p:sp>
        <p:nvSpPr>
          <p:cNvPr id="706" name="Architecture"/>
          <p:cNvSpPr txBox="1"/>
          <p:nvPr/>
        </p:nvSpPr>
        <p:spPr>
          <a:xfrm>
            <a:off x="9979045" y="924989"/>
            <a:ext cx="3964383" cy="932608"/>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400" b="0">
                <a:solidFill>
                  <a:srgbClr val="FFFFFF"/>
                </a:solidFill>
                <a:latin typeface="+mn-lt"/>
                <a:ea typeface="+mn-ea"/>
                <a:cs typeface="+mn-cs"/>
                <a:sym typeface="Helvetica Neue Medium"/>
              </a:defRPr>
            </a:lvl1pPr>
          </a:lstStyle>
          <a:p>
            <a:r>
              <a:t>Architecture</a:t>
            </a:r>
          </a:p>
        </p:txBody>
      </p:sp>
      <p:sp>
        <p:nvSpPr>
          <p:cNvPr id="707" name="Callout"/>
          <p:cNvSpPr/>
          <p:nvPr/>
        </p:nvSpPr>
        <p:spPr>
          <a:xfrm flipH="1">
            <a:off x="3630504" y="8434234"/>
            <a:ext cx="4697811" cy="649686"/>
          </a:xfrm>
          <a:custGeom>
            <a:avLst/>
            <a:gdLst/>
            <a:ahLst/>
            <a:cxnLst>
              <a:cxn ang="0">
                <a:pos x="wd2" y="hd2"/>
              </a:cxn>
              <a:cxn ang="5400000">
                <a:pos x="wd2" y="hd2"/>
              </a:cxn>
              <a:cxn ang="10800000">
                <a:pos x="wd2" y="hd2"/>
              </a:cxn>
              <a:cxn ang="16200000">
                <a:pos x="wd2" y="hd2"/>
              </a:cxn>
            </a:cxnLst>
            <a:rect l="0" t="0" r="r" b="b"/>
            <a:pathLst>
              <a:path w="21600" h="21600" extrusionOk="0">
                <a:moveTo>
                  <a:pt x="223" y="0"/>
                </a:moveTo>
                <a:cubicBezTo>
                  <a:pt x="99" y="0"/>
                  <a:pt x="0" y="718"/>
                  <a:pt x="0" y="1610"/>
                </a:cubicBezTo>
                <a:lnTo>
                  <a:pt x="0" y="19990"/>
                </a:lnTo>
                <a:cubicBezTo>
                  <a:pt x="0" y="20882"/>
                  <a:pt x="99" y="21600"/>
                  <a:pt x="223" y="21600"/>
                </a:cubicBezTo>
                <a:lnTo>
                  <a:pt x="20830" y="21600"/>
                </a:lnTo>
                <a:cubicBezTo>
                  <a:pt x="20953" y="21600"/>
                  <a:pt x="21053" y="20882"/>
                  <a:pt x="21053" y="19990"/>
                </a:cubicBezTo>
                <a:lnTo>
                  <a:pt x="21053" y="14237"/>
                </a:lnTo>
                <a:lnTo>
                  <a:pt x="21600" y="11005"/>
                </a:lnTo>
                <a:lnTo>
                  <a:pt x="21053" y="7772"/>
                </a:lnTo>
                <a:lnTo>
                  <a:pt x="21053" y="1610"/>
                </a:lnTo>
                <a:cubicBezTo>
                  <a:pt x="21053" y="718"/>
                  <a:pt x="20953" y="0"/>
                  <a:pt x="20830" y="0"/>
                </a:cubicBezTo>
                <a:lnTo>
                  <a:pt x="223" y="0"/>
                </a:lnTo>
                <a:close/>
              </a:path>
            </a:pathLst>
          </a:custGeom>
          <a:solidFill>
            <a:srgbClr val="D6D5D5">
              <a:alpha val="50355"/>
            </a:srgbClr>
          </a:solidFill>
          <a:ln w="12700">
            <a:miter lim="400000"/>
          </a:ln>
        </p:spPr>
        <p:txBody>
          <a:bodyPr lIns="71437" tIns="71437" rIns="71437" bIns="71437" anchor="ctr"/>
          <a:lstStyle/>
          <a:p>
            <a:pPr defTabSz="821531">
              <a:defRPr b="0">
                <a:solidFill>
                  <a:srgbClr val="FFFFFF"/>
                </a:solidFill>
                <a:latin typeface="+mn-lt"/>
                <a:ea typeface="+mn-ea"/>
                <a:cs typeface="+mn-cs"/>
                <a:sym typeface="Helvetica Neue Medium"/>
              </a:defRPr>
            </a:pPr>
            <a:endParaRPr/>
          </a:p>
        </p:txBody>
      </p:sp>
      <p:sp>
        <p:nvSpPr>
          <p:cNvPr id="708" name="Natural language dialog"/>
          <p:cNvSpPr txBox="1"/>
          <p:nvPr/>
        </p:nvSpPr>
        <p:spPr>
          <a:xfrm>
            <a:off x="3902991" y="3055686"/>
            <a:ext cx="3403880" cy="4776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2200"/>
            </a:lvl1pPr>
          </a:lstStyle>
          <a:p>
            <a:r>
              <a:t>Natural language dialog </a:t>
            </a:r>
          </a:p>
        </p:txBody>
      </p:sp>
      <p:sp>
        <p:nvSpPr>
          <p:cNvPr id="709" name="Callout"/>
          <p:cNvSpPr/>
          <p:nvPr/>
        </p:nvSpPr>
        <p:spPr>
          <a:xfrm flipH="1">
            <a:off x="3645169" y="5670067"/>
            <a:ext cx="4631135" cy="649685"/>
          </a:xfrm>
          <a:custGeom>
            <a:avLst/>
            <a:gdLst/>
            <a:ahLst/>
            <a:cxnLst>
              <a:cxn ang="0">
                <a:pos x="wd2" y="hd2"/>
              </a:cxn>
              <a:cxn ang="5400000">
                <a:pos x="wd2" y="hd2"/>
              </a:cxn>
              <a:cxn ang="10800000">
                <a:pos x="wd2" y="hd2"/>
              </a:cxn>
              <a:cxn ang="16200000">
                <a:pos x="wd2" y="hd2"/>
              </a:cxn>
            </a:cxnLst>
            <a:rect l="0" t="0" r="r" b="b"/>
            <a:pathLst>
              <a:path w="21600" h="21600" extrusionOk="0">
                <a:moveTo>
                  <a:pt x="226" y="0"/>
                </a:moveTo>
                <a:cubicBezTo>
                  <a:pt x="101" y="0"/>
                  <a:pt x="0" y="718"/>
                  <a:pt x="0" y="1610"/>
                </a:cubicBezTo>
                <a:lnTo>
                  <a:pt x="0" y="19990"/>
                </a:lnTo>
                <a:cubicBezTo>
                  <a:pt x="0" y="20882"/>
                  <a:pt x="101" y="21600"/>
                  <a:pt x="226" y="21600"/>
                </a:cubicBezTo>
                <a:lnTo>
                  <a:pt x="20819" y="21600"/>
                </a:lnTo>
                <a:cubicBezTo>
                  <a:pt x="20944" y="21600"/>
                  <a:pt x="21047" y="20882"/>
                  <a:pt x="21047" y="19990"/>
                </a:cubicBezTo>
                <a:lnTo>
                  <a:pt x="21047" y="14237"/>
                </a:lnTo>
                <a:lnTo>
                  <a:pt x="21600" y="11005"/>
                </a:lnTo>
                <a:lnTo>
                  <a:pt x="21047" y="7772"/>
                </a:lnTo>
                <a:lnTo>
                  <a:pt x="21047" y="1610"/>
                </a:lnTo>
                <a:cubicBezTo>
                  <a:pt x="21047" y="718"/>
                  <a:pt x="20944" y="0"/>
                  <a:pt x="20819" y="0"/>
                </a:cubicBezTo>
                <a:lnTo>
                  <a:pt x="226" y="0"/>
                </a:lnTo>
                <a:close/>
              </a:path>
            </a:pathLst>
          </a:custGeom>
          <a:solidFill>
            <a:srgbClr val="D6D5D5">
              <a:alpha val="50355"/>
            </a:srgbClr>
          </a:solidFill>
          <a:ln w="12700">
            <a:miter lim="400000"/>
          </a:ln>
        </p:spPr>
        <p:txBody>
          <a:bodyPr lIns="71437" tIns="71437" rIns="71437" bIns="71437" anchor="ctr"/>
          <a:lstStyle/>
          <a:p>
            <a:pPr defTabSz="821531">
              <a:defRPr b="0">
                <a:solidFill>
                  <a:srgbClr val="FFFFFF"/>
                </a:solidFill>
                <a:latin typeface="+mn-lt"/>
                <a:ea typeface="+mn-ea"/>
                <a:cs typeface="+mn-cs"/>
                <a:sym typeface="Helvetica Neue Medium"/>
              </a:defRPr>
            </a:pPr>
            <a:endParaRPr/>
          </a:p>
        </p:txBody>
      </p:sp>
      <p:sp>
        <p:nvSpPr>
          <p:cNvPr id="710" name="Tell me about the latest paper"/>
          <p:cNvSpPr txBox="1"/>
          <p:nvPr/>
        </p:nvSpPr>
        <p:spPr>
          <a:xfrm>
            <a:off x="3783198" y="5767020"/>
            <a:ext cx="3881705" cy="4240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1531">
              <a:defRPr sz="2100"/>
            </a:lvl1pPr>
          </a:lstStyle>
          <a:p>
            <a:r>
              <a:t>Tell me about the latest paper</a:t>
            </a:r>
          </a:p>
        </p:txBody>
      </p:sp>
      <p:sp>
        <p:nvSpPr>
          <p:cNvPr id="711" name="Tell me the title"/>
          <p:cNvSpPr txBox="1"/>
          <p:nvPr/>
        </p:nvSpPr>
        <p:spPr>
          <a:xfrm>
            <a:off x="3783198" y="8547045"/>
            <a:ext cx="2039075" cy="4240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1531">
              <a:defRPr sz="2100"/>
            </a:lvl1pPr>
          </a:lstStyle>
          <a:p>
            <a:r>
              <a:t>Tell me the title</a:t>
            </a:r>
          </a:p>
        </p:txBody>
      </p:sp>
      <p:pic>
        <p:nvPicPr>
          <p:cNvPr id="712" name="Image" descr="Image"/>
          <p:cNvPicPr>
            <a:picLocks noChangeAspect="1"/>
          </p:cNvPicPr>
          <p:nvPr/>
        </p:nvPicPr>
        <p:blipFill>
          <a:blip r:embed="rId3">
            <a:extLst/>
          </a:blip>
          <a:stretch>
            <a:fillRect/>
          </a:stretch>
        </p:blipFill>
        <p:spPr>
          <a:xfrm>
            <a:off x="2389023" y="5678423"/>
            <a:ext cx="528597" cy="539330"/>
          </a:xfrm>
          <a:prstGeom prst="rect">
            <a:avLst/>
          </a:prstGeom>
          <a:ln w="12700">
            <a:miter lim="400000"/>
          </a:ln>
        </p:spPr>
      </p:pic>
      <p:pic>
        <p:nvPicPr>
          <p:cNvPr id="713" name="Image" descr="Image"/>
          <p:cNvPicPr>
            <a:picLocks noChangeAspect="1"/>
          </p:cNvPicPr>
          <p:nvPr/>
        </p:nvPicPr>
        <p:blipFill>
          <a:blip r:embed="rId3">
            <a:extLst/>
          </a:blip>
          <a:stretch>
            <a:fillRect/>
          </a:stretch>
        </p:blipFill>
        <p:spPr>
          <a:xfrm>
            <a:off x="2389023" y="8480691"/>
            <a:ext cx="528597" cy="539330"/>
          </a:xfrm>
          <a:prstGeom prst="rect">
            <a:avLst/>
          </a:prstGeom>
          <a:ln w="12700">
            <a:miter lim="400000"/>
          </a:ln>
        </p:spPr>
      </p:pic>
      <p:grpSp>
        <p:nvGrpSpPr>
          <p:cNvPr id="724" name="Group"/>
          <p:cNvGrpSpPr/>
          <p:nvPr/>
        </p:nvGrpSpPr>
        <p:grpSpPr>
          <a:xfrm>
            <a:off x="3324731" y="6592764"/>
            <a:ext cx="5002877" cy="1601391"/>
            <a:chOff x="0" y="0"/>
            <a:chExt cx="5002876" cy="1601390"/>
          </a:xfrm>
        </p:grpSpPr>
        <p:sp>
          <p:nvSpPr>
            <p:cNvPr id="714" name="Callout"/>
            <p:cNvSpPr/>
            <p:nvPr/>
          </p:nvSpPr>
          <p:spPr>
            <a:xfrm>
              <a:off x="0" y="0"/>
              <a:ext cx="4513263" cy="1601391"/>
            </a:xfrm>
            <a:custGeom>
              <a:avLst/>
              <a:gdLst/>
              <a:ahLst/>
              <a:cxnLst>
                <a:cxn ang="0">
                  <a:pos x="wd2" y="hd2"/>
                </a:cxn>
                <a:cxn ang="5400000">
                  <a:pos x="wd2" y="hd2"/>
                </a:cxn>
                <a:cxn ang="10800000">
                  <a:pos x="wd2" y="hd2"/>
                </a:cxn>
                <a:cxn ang="16200000">
                  <a:pos x="wd2" y="hd2"/>
                </a:cxn>
              </a:cxnLst>
              <a:rect l="0" t="0" r="r" b="b"/>
              <a:pathLst>
                <a:path w="21600" h="21600" extrusionOk="0">
                  <a:moveTo>
                    <a:pt x="260" y="0"/>
                  </a:moveTo>
                  <a:cubicBezTo>
                    <a:pt x="117" y="0"/>
                    <a:pt x="0" y="329"/>
                    <a:pt x="0" y="733"/>
                  </a:cubicBezTo>
                  <a:lnTo>
                    <a:pt x="0" y="20867"/>
                  </a:lnTo>
                  <a:cubicBezTo>
                    <a:pt x="0" y="21271"/>
                    <a:pt x="117" y="21600"/>
                    <a:pt x="260" y="21600"/>
                  </a:cubicBezTo>
                  <a:lnTo>
                    <a:pt x="20415" y="21600"/>
                  </a:lnTo>
                  <a:cubicBezTo>
                    <a:pt x="20558" y="21600"/>
                    <a:pt x="20675" y="21271"/>
                    <a:pt x="20675" y="20867"/>
                  </a:cubicBezTo>
                  <a:lnTo>
                    <a:pt x="20675" y="7029"/>
                  </a:lnTo>
                  <a:lnTo>
                    <a:pt x="21600" y="5562"/>
                  </a:lnTo>
                  <a:lnTo>
                    <a:pt x="20675" y="4101"/>
                  </a:lnTo>
                  <a:lnTo>
                    <a:pt x="20675" y="733"/>
                  </a:lnTo>
                  <a:cubicBezTo>
                    <a:pt x="20675" y="329"/>
                    <a:pt x="20558" y="0"/>
                    <a:pt x="20415" y="0"/>
                  </a:cubicBezTo>
                  <a:lnTo>
                    <a:pt x="260" y="0"/>
                  </a:lnTo>
                  <a:close/>
                </a:path>
              </a:pathLst>
            </a:custGeom>
            <a:solidFill>
              <a:srgbClr val="FFFFFF"/>
            </a:solidFill>
            <a:ln w="12700" cap="flat">
              <a:solidFill>
                <a:srgbClr val="000000"/>
              </a:solidFill>
              <a:prstDash val="solid"/>
              <a:miter lim="400000"/>
            </a:ln>
            <a:effectLst/>
          </p:spPr>
          <p:txBody>
            <a:bodyPr wrap="square" lIns="71437" tIns="71437" rIns="71437" bIns="71437" numCol="1" anchor="ctr">
              <a:noAutofit/>
            </a:bodyPr>
            <a:lstStyle/>
            <a:p>
              <a:pPr defTabSz="821531">
                <a:defRPr b="0">
                  <a:solidFill>
                    <a:srgbClr val="FFFFFF"/>
                  </a:solidFill>
                  <a:latin typeface="+mn-lt"/>
                  <a:ea typeface="+mn-ea"/>
                  <a:cs typeface="+mn-cs"/>
                  <a:sym typeface="Helvetica Neue Medium"/>
                </a:defRPr>
              </a:pPr>
              <a:endParaRPr/>
            </a:p>
          </p:txBody>
        </p:sp>
        <p:sp>
          <p:nvSpPr>
            <p:cNvPr id="715" name="Ok, getting project information:"/>
            <p:cNvSpPr/>
            <p:nvPr/>
          </p:nvSpPr>
          <p:spPr>
            <a:xfrm>
              <a:off x="204466" y="24077"/>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algn="l" defTabSz="821531">
                <a:defRPr sz="2100" b="0"/>
              </a:lvl1pPr>
            </a:lstStyle>
            <a:p>
              <a:r>
                <a:t>Ok, getting project information:</a:t>
              </a:r>
            </a:p>
          </p:txBody>
        </p:sp>
        <p:sp>
          <p:nvSpPr>
            <p:cNvPr id="716" name="Title of the paper…"/>
            <p:cNvSpPr/>
            <p:nvPr/>
          </p:nvSpPr>
          <p:spPr>
            <a:xfrm>
              <a:off x="51328" y="948966"/>
              <a:ext cx="436012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marL="277812" indent="-277812" algn="l">
                <a:buSzPct val="125000"/>
                <a:buChar char="-"/>
                <a:defRPr sz="2100" b="0" i="1"/>
              </a:pPr>
              <a:r>
                <a:t>Title of the paper</a:t>
              </a:r>
            </a:p>
            <a:p>
              <a:pPr marL="277812" indent="-277812" algn="l">
                <a:buSzPct val="125000"/>
                <a:buChar char="-"/>
                <a:defRPr sz="2100" b="0" i="1"/>
              </a:pPr>
              <a:endParaRPr/>
            </a:p>
            <a:p>
              <a:pPr marL="277812" indent="-277812" algn="l">
                <a:buSzPct val="125000"/>
                <a:buChar char="-"/>
                <a:defRPr sz="2100" b="0" i="1"/>
              </a:pPr>
              <a:r>
                <a:t>Topics of the paper</a:t>
              </a:r>
            </a:p>
          </p:txBody>
        </p:sp>
        <p:grpSp>
          <p:nvGrpSpPr>
            <p:cNvPr id="723" name="Group"/>
            <p:cNvGrpSpPr/>
            <p:nvPr/>
          </p:nvGrpSpPr>
          <p:grpSpPr>
            <a:xfrm>
              <a:off x="4524547" y="253610"/>
              <a:ext cx="478330" cy="337007"/>
              <a:chOff x="0" y="0"/>
              <a:chExt cx="478328" cy="337005"/>
            </a:xfrm>
          </p:grpSpPr>
          <p:grpSp>
            <p:nvGrpSpPr>
              <p:cNvPr id="719" name="Group"/>
              <p:cNvGrpSpPr/>
              <p:nvPr/>
            </p:nvGrpSpPr>
            <p:grpSpPr>
              <a:xfrm>
                <a:off x="0" y="47251"/>
                <a:ext cx="477814" cy="289755"/>
                <a:chOff x="0" y="0"/>
                <a:chExt cx="477813" cy="289754"/>
              </a:xfrm>
            </p:grpSpPr>
            <p:sp>
              <p:nvSpPr>
                <p:cNvPr id="717" name="Shape"/>
                <p:cNvSpPr/>
                <p:nvPr/>
              </p:nvSpPr>
              <p:spPr>
                <a:xfrm>
                  <a:off x="0" y="-1"/>
                  <a:ext cx="477814" cy="239723"/>
                </a:xfrm>
                <a:custGeom>
                  <a:avLst/>
                  <a:gdLst/>
                  <a:ahLst/>
                  <a:cxnLst>
                    <a:cxn ang="0">
                      <a:pos x="wd2" y="hd2"/>
                    </a:cxn>
                    <a:cxn ang="5400000">
                      <a:pos x="wd2" y="hd2"/>
                    </a:cxn>
                    <a:cxn ang="10800000">
                      <a:pos x="wd2" y="hd2"/>
                    </a:cxn>
                    <a:cxn ang="16200000">
                      <a:pos x="wd2" y="hd2"/>
                    </a:cxn>
                  </a:cxnLst>
                  <a:rect l="0" t="0" r="r" b="b"/>
                  <a:pathLst>
                    <a:path w="21600" h="21542" extrusionOk="0">
                      <a:moveTo>
                        <a:pt x="0" y="0"/>
                      </a:moveTo>
                      <a:lnTo>
                        <a:pt x="0" y="16984"/>
                      </a:lnTo>
                      <a:cubicBezTo>
                        <a:pt x="230" y="18624"/>
                        <a:pt x="4890" y="21483"/>
                        <a:pt x="10666" y="21541"/>
                      </a:cubicBezTo>
                      <a:cubicBezTo>
                        <a:pt x="16582" y="21600"/>
                        <a:pt x="21363" y="18665"/>
                        <a:pt x="21600" y="16984"/>
                      </a:cubicBezTo>
                      <a:lnTo>
                        <a:pt x="21600" y="0"/>
                      </a:lnTo>
                      <a:cubicBezTo>
                        <a:pt x="19875" y="2003"/>
                        <a:pt x="15631" y="4440"/>
                        <a:pt x="10634" y="4381"/>
                      </a:cubicBezTo>
                      <a:cubicBezTo>
                        <a:pt x="5785" y="4323"/>
                        <a:pt x="1673" y="1943"/>
                        <a:pt x="0" y="0"/>
                      </a:cubicBezTo>
                      <a:close/>
                    </a:path>
                  </a:pathLst>
                </a:cu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18" name="Shape"/>
                <p:cNvSpPr/>
                <p:nvPr/>
              </p:nvSpPr>
              <p:spPr>
                <a:xfrm>
                  <a:off x="0" y="50032"/>
                  <a:ext cx="477814" cy="239723"/>
                </a:xfrm>
                <a:custGeom>
                  <a:avLst/>
                  <a:gdLst/>
                  <a:ahLst/>
                  <a:cxnLst>
                    <a:cxn ang="0">
                      <a:pos x="wd2" y="hd2"/>
                    </a:cxn>
                    <a:cxn ang="5400000">
                      <a:pos x="wd2" y="hd2"/>
                    </a:cxn>
                    <a:cxn ang="10800000">
                      <a:pos x="wd2" y="hd2"/>
                    </a:cxn>
                    <a:cxn ang="16200000">
                      <a:pos x="wd2" y="hd2"/>
                    </a:cxn>
                  </a:cxnLst>
                  <a:rect l="0" t="0" r="r" b="b"/>
                  <a:pathLst>
                    <a:path w="21600" h="21542" extrusionOk="0">
                      <a:moveTo>
                        <a:pt x="0" y="0"/>
                      </a:moveTo>
                      <a:lnTo>
                        <a:pt x="0" y="16984"/>
                      </a:lnTo>
                      <a:cubicBezTo>
                        <a:pt x="230" y="18624"/>
                        <a:pt x="4890" y="21483"/>
                        <a:pt x="10666" y="21541"/>
                      </a:cubicBezTo>
                      <a:cubicBezTo>
                        <a:pt x="16582" y="21600"/>
                        <a:pt x="21363" y="18665"/>
                        <a:pt x="21600" y="16984"/>
                      </a:cubicBezTo>
                      <a:lnTo>
                        <a:pt x="21600" y="0"/>
                      </a:lnTo>
                      <a:cubicBezTo>
                        <a:pt x="19875" y="2003"/>
                        <a:pt x="15631" y="4440"/>
                        <a:pt x="10634" y="4381"/>
                      </a:cubicBezTo>
                      <a:cubicBezTo>
                        <a:pt x="5785" y="4323"/>
                        <a:pt x="1673" y="1943"/>
                        <a:pt x="0" y="0"/>
                      </a:cubicBezTo>
                      <a:close/>
                    </a:path>
                  </a:pathLst>
                </a:custGeom>
                <a:solidFill>
                  <a:srgbClr val="42424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
            <p:nvSpPr>
              <p:cNvPr id="720" name="Oval"/>
              <p:cNvSpPr/>
              <p:nvPr/>
            </p:nvSpPr>
            <p:spPr>
              <a:xfrm>
                <a:off x="515" y="0"/>
                <a:ext cx="477814" cy="121016"/>
              </a:xfrm>
              <a:prstGeom prst="ellipse">
                <a:avLst/>
              </a:prstGeom>
              <a:solidFill>
                <a:srgbClr val="42424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21" name="Oval"/>
              <p:cNvSpPr/>
              <p:nvPr/>
            </p:nvSpPr>
            <p:spPr>
              <a:xfrm>
                <a:off x="109029" y="39539"/>
                <a:ext cx="99435" cy="33561"/>
              </a:xfrm>
              <a:prstGeom prst="ellipse">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22" name="Oval"/>
              <p:cNvSpPr/>
              <p:nvPr/>
            </p:nvSpPr>
            <p:spPr>
              <a:xfrm>
                <a:off x="259110" y="42090"/>
                <a:ext cx="99436" cy="33561"/>
              </a:xfrm>
              <a:prstGeom prst="ellipse">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grpSp>
        <p:nvGrpSpPr>
          <p:cNvPr id="734" name="Group"/>
          <p:cNvGrpSpPr/>
          <p:nvPr/>
        </p:nvGrpSpPr>
        <p:grpSpPr>
          <a:xfrm>
            <a:off x="3324731" y="9334663"/>
            <a:ext cx="5015404" cy="1135064"/>
            <a:chOff x="0" y="0"/>
            <a:chExt cx="5015403" cy="1135062"/>
          </a:xfrm>
        </p:grpSpPr>
        <p:sp>
          <p:nvSpPr>
            <p:cNvPr id="725" name="Callout"/>
            <p:cNvSpPr/>
            <p:nvPr/>
          </p:nvSpPr>
          <p:spPr>
            <a:xfrm>
              <a:off x="0" y="0"/>
              <a:ext cx="4510882" cy="1135063"/>
            </a:xfrm>
            <a:custGeom>
              <a:avLst/>
              <a:gdLst/>
              <a:ahLst/>
              <a:cxnLst>
                <a:cxn ang="0">
                  <a:pos x="wd2" y="hd2"/>
                </a:cxn>
                <a:cxn ang="5400000">
                  <a:pos x="wd2" y="hd2"/>
                </a:cxn>
                <a:cxn ang="10800000">
                  <a:pos x="wd2" y="hd2"/>
                </a:cxn>
                <a:cxn ang="16200000">
                  <a:pos x="wd2" y="hd2"/>
                </a:cxn>
              </a:cxnLst>
              <a:rect l="0" t="0" r="r" b="b"/>
              <a:pathLst>
                <a:path w="21600" h="21600" extrusionOk="0">
                  <a:moveTo>
                    <a:pt x="260" y="0"/>
                  </a:moveTo>
                  <a:cubicBezTo>
                    <a:pt x="117" y="0"/>
                    <a:pt x="0" y="464"/>
                    <a:pt x="0" y="1035"/>
                  </a:cubicBezTo>
                  <a:lnTo>
                    <a:pt x="0" y="20565"/>
                  </a:lnTo>
                  <a:cubicBezTo>
                    <a:pt x="0" y="21136"/>
                    <a:pt x="117" y="21600"/>
                    <a:pt x="260" y="21600"/>
                  </a:cubicBezTo>
                  <a:lnTo>
                    <a:pt x="20416" y="21600"/>
                  </a:lnTo>
                  <a:cubicBezTo>
                    <a:pt x="20560" y="21600"/>
                    <a:pt x="20676" y="21136"/>
                    <a:pt x="20676" y="20565"/>
                  </a:cubicBezTo>
                  <a:lnTo>
                    <a:pt x="20676" y="9916"/>
                  </a:lnTo>
                  <a:lnTo>
                    <a:pt x="21600" y="7847"/>
                  </a:lnTo>
                  <a:lnTo>
                    <a:pt x="20676" y="5785"/>
                  </a:lnTo>
                  <a:lnTo>
                    <a:pt x="20676" y="1035"/>
                  </a:lnTo>
                  <a:cubicBezTo>
                    <a:pt x="20676" y="464"/>
                    <a:pt x="20560" y="0"/>
                    <a:pt x="20416" y="0"/>
                  </a:cubicBezTo>
                  <a:lnTo>
                    <a:pt x="260" y="0"/>
                  </a:lnTo>
                  <a:close/>
                </a:path>
              </a:pathLst>
            </a:custGeom>
            <a:solidFill>
              <a:srgbClr val="FFFFFF"/>
            </a:solidFill>
            <a:ln w="12700" cap="flat">
              <a:solidFill>
                <a:srgbClr val="000000"/>
              </a:solidFill>
              <a:prstDash val="solid"/>
              <a:miter lim="400000"/>
            </a:ln>
            <a:effectLst/>
          </p:spPr>
          <p:txBody>
            <a:bodyPr wrap="square" lIns="71437" tIns="71437" rIns="71437" bIns="71437" numCol="1" anchor="ctr">
              <a:noAutofit/>
            </a:bodyPr>
            <a:lstStyle/>
            <a:p>
              <a:pPr defTabSz="821531">
                <a:defRPr b="0">
                  <a:solidFill>
                    <a:srgbClr val="FFFFFF"/>
                  </a:solidFill>
                  <a:latin typeface="+mn-lt"/>
                  <a:ea typeface="+mn-ea"/>
                  <a:cs typeface="+mn-cs"/>
                  <a:sym typeface="Helvetica Neue Medium"/>
                </a:defRPr>
              </a:pPr>
              <a:endParaRPr/>
            </a:p>
          </p:txBody>
        </p:sp>
        <p:sp>
          <p:nvSpPr>
            <p:cNvPr id="726" name="Automatic Generation of Chatbot for Conversational Web Browsing"/>
            <p:cNvSpPr/>
            <p:nvPr/>
          </p:nvSpPr>
          <p:spPr>
            <a:xfrm>
              <a:off x="64593" y="769060"/>
              <a:ext cx="421842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2100" b="0" i="1"/>
              </a:lvl1pPr>
            </a:lstStyle>
            <a:p>
              <a:r>
                <a:t>Automatic Generation of Chatbot for Conversational Web Browsing</a:t>
              </a:r>
            </a:p>
          </p:txBody>
        </p:sp>
        <p:grpSp>
          <p:nvGrpSpPr>
            <p:cNvPr id="733" name="Group"/>
            <p:cNvGrpSpPr/>
            <p:nvPr/>
          </p:nvGrpSpPr>
          <p:grpSpPr>
            <a:xfrm>
              <a:off x="4537074" y="240577"/>
              <a:ext cx="478330" cy="337007"/>
              <a:chOff x="0" y="0"/>
              <a:chExt cx="478328" cy="337005"/>
            </a:xfrm>
          </p:grpSpPr>
          <p:grpSp>
            <p:nvGrpSpPr>
              <p:cNvPr id="729" name="Group"/>
              <p:cNvGrpSpPr/>
              <p:nvPr/>
            </p:nvGrpSpPr>
            <p:grpSpPr>
              <a:xfrm>
                <a:off x="0" y="47251"/>
                <a:ext cx="477814" cy="289755"/>
                <a:chOff x="0" y="0"/>
                <a:chExt cx="477813" cy="289754"/>
              </a:xfrm>
            </p:grpSpPr>
            <p:sp>
              <p:nvSpPr>
                <p:cNvPr id="727" name="Shape"/>
                <p:cNvSpPr/>
                <p:nvPr/>
              </p:nvSpPr>
              <p:spPr>
                <a:xfrm>
                  <a:off x="0" y="-1"/>
                  <a:ext cx="477814" cy="239723"/>
                </a:xfrm>
                <a:custGeom>
                  <a:avLst/>
                  <a:gdLst/>
                  <a:ahLst/>
                  <a:cxnLst>
                    <a:cxn ang="0">
                      <a:pos x="wd2" y="hd2"/>
                    </a:cxn>
                    <a:cxn ang="5400000">
                      <a:pos x="wd2" y="hd2"/>
                    </a:cxn>
                    <a:cxn ang="10800000">
                      <a:pos x="wd2" y="hd2"/>
                    </a:cxn>
                    <a:cxn ang="16200000">
                      <a:pos x="wd2" y="hd2"/>
                    </a:cxn>
                  </a:cxnLst>
                  <a:rect l="0" t="0" r="r" b="b"/>
                  <a:pathLst>
                    <a:path w="21600" h="21542" extrusionOk="0">
                      <a:moveTo>
                        <a:pt x="0" y="0"/>
                      </a:moveTo>
                      <a:lnTo>
                        <a:pt x="0" y="16984"/>
                      </a:lnTo>
                      <a:cubicBezTo>
                        <a:pt x="230" y="18624"/>
                        <a:pt x="4890" y="21483"/>
                        <a:pt x="10666" y="21541"/>
                      </a:cubicBezTo>
                      <a:cubicBezTo>
                        <a:pt x="16582" y="21600"/>
                        <a:pt x="21363" y="18665"/>
                        <a:pt x="21600" y="16984"/>
                      </a:cubicBezTo>
                      <a:lnTo>
                        <a:pt x="21600" y="0"/>
                      </a:lnTo>
                      <a:cubicBezTo>
                        <a:pt x="19875" y="2003"/>
                        <a:pt x="15631" y="4440"/>
                        <a:pt x="10634" y="4381"/>
                      </a:cubicBezTo>
                      <a:cubicBezTo>
                        <a:pt x="5785" y="4323"/>
                        <a:pt x="1673" y="1943"/>
                        <a:pt x="0" y="0"/>
                      </a:cubicBezTo>
                      <a:close/>
                    </a:path>
                  </a:pathLst>
                </a:cu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28" name="Shape"/>
                <p:cNvSpPr/>
                <p:nvPr/>
              </p:nvSpPr>
              <p:spPr>
                <a:xfrm>
                  <a:off x="0" y="50032"/>
                  <a:ext cx="477814" cy="239723"/>
                </a:xfrm>
                <a:custGeom>
                  <a:avLst/>
                  <a:gdLst/>
                  <a:ahLst/>
                  <a:cxnLst>
                    <a:cxn ang="0">
                      <a:pos x="wd2" y="hd2"/>
                    </a:cxn>
                    <a:cxn ang="5400000">
                      <a:pos x="wd2" y="hd2"/>
                    </a:cxn>
                    <a:cxn ang="10800000">
                      <a:pos x="wd2" y="hd2"/>
                    </a:cxn>
                    <a:cxn ang="16200000">
                      <a:pos x="wd2" y="hd2"/>
                    </a:cxn>
                  </a:cxnLst>
                  <a:rect l="0" t="0" r="r" b="b"/>
                  <a:pathLst>
                    <a:path w="21600" h="21542" extrusionOk="0">
                      <a:moveTo>
                        <a:pt x="0" y="0"/>
                      </a:moveTo>
                      <a:lnTo>
                        <a:pt x="0" y="16984"/>
                      </a:lnTo>
                      <a:cubicBezTo>
                        <a:pt x="230" y="18624"/>
                        <a:pt x="4890" y="21483"/>
                        <a:pt x="10666" y="21541"/>
                      </a:cubicBezTo>
                      <a:cubicBezTo>
                        <a:pt x="16582" y="21600"/>
                        <a:pt x="21363" y="18665"/>
                        <a:pt x="21600" y="16984"/>
                      </a:cubicBezTo>
                      <a:lnTo>
                        <a:pt x="21600" y="0"/>
                      </a:lnTo>
                      <a:cubicBezTo>
                        <a:pt x="19875" y="2003"/>
                        <a:pt x="15631" y="4440"/>
                        <a:pt x="10634" y="4381"/>
                      </a:cubicBezTo>
                      <a:cubicBezTo>
                        <a:pt x="5785" y="4323"/>
                        <a:pt x="1673" y="1943"/>
                        <a:pt x="0" y="0"/>
                      </a:cubicBezTo>
                      <a:close/>
                    </a:path>
                  </a:pathLst>
                </a:custGeom>
                <a:solidFill>
                  <a:srgbClr val="42424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
            <p:nvSpPr>
              <p:cNvPr id="730" name="Oval"/>
              <p:cNvSpPr/>
              <p:nvPr/>
            </p:nvSpPr>
            <p:spPr>
              <a:xfrm>
                <a:off x="515" y="0"/>
                <a:ext cx="477814" cy="121016"/>
              </a:xfrm>
              <a:prstGeom prst="ellipse">
                <a:avLst/>
              </a:prstGeom>
              <a:solidFill>
                <a:srgbClr val="42424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31" name="Oval"/>
              <p:cNvSpPr/>
              <p:nvPr/>
            </p:nvSpPr>
            <p:spPr>
              <a:xfrm>
                <a:off x="109029" y="39539"/>
                <a:ext cx="99435" cy="33561"/>
              </a:xfrm>
              <a:prstGeom prst="ellipse">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32" name="Oval"/>
              <p:cNvSpPr/>
              <p:nvPr/>
            </p:nvSpPr>
            <p:spPr>
              <a:xfrm>
                <a:off x="259110" y="42090"/>
                <a:ext cx="99436" cy="33561"/>
              </a:xfrm>
              <a:prstGeom prst="ellipse">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grpSp>
        <p:nvGrpSpPr>
          <p:cNvPr id="744" name="Group"/>
          <p:cNvGrpSpPr/>
          <p:nvPr/>
        </p:nvGrpSpPr>
        <p:grpSpPr>
          <a:xfrm>
            <a:off x="3324731" y="3672491"/>
            <a:ext cx="5002692" cy="1737520"/>
            <a:chOff x="0" y="0"/>
            <a:chExt cx="5002691" cy="1737518"/>
          </a:xfrm>
        </p:grpSpPr>
        <p:sp>
          <p:nvSpPr>
            <p:cNvPr id="735" name="Callout"/>
            <p:cNvSpPr/>
            <p:nvPr/>
          </p:nvSpPr>
          <p:spPr>
            <a:xfrm>
              <a:off x="0" y="0"/>
              <a:ext cx="4511279" cy="1737519"/>
            </a:xfrm>
            <a:custGeom>
              <a:avLst/>
              <a:gdLst/>
              <a:ahLst/>
              <a:cxnLst>
                <a:cxn ang="0">
                  <a:pos x="wd2" y="hd2"/>
                </a:cxn>
                <a:cxn ang="5400000">
                  <a:pos x="wd2" y="hd2"/>
                </a:cxn>
                <a:cxn ang="10800000">
                  <a:pos x="wd2" y="hd2"/>
                </a:cxn>
                <a:cxn ang="16200000">
                  <a:pos x="wd2" y="hd2"/>
                </a:cxn>
              </a:cxnLst>
              <a:rect l="0" t="0" r="r" b="b"/>
              <a:pathLst>
                <a:path w="21600" h="21600" extrusionOk="0">
                  <a:moveTo>
                    <a:pt x="260" y="0"/>
                  </a:moveTo>
                  <a:cubicBezTo>
                    <a:pt x="117" y="0"/>
                    <a:pt x="0" y="303"/>
                    <a:pt x="0" y="676"/>
                  </a:cubicBezTo>
                  <a:lnTo>
                    <a:pt x="0" y="20924"/>
                  </a:lnTo>
                  <a:cubicBezTo>
                    <a:pt x="0" y="21297"/>
                    <a:pt x="117" y="21600"/>
                    <a:pt x="260" y="21600"/>
                  </a:cubicBezTo>
                  <a:lnTo>
                    <a:pt x="20416" y="21600"/>
                  </a:lnTo>
                  <a:cubicBezTo>
                    <a:pt x="20560" y="21600"/>
                    <a:pt x="20676" y="21297"/>
                    <a:pt x="20676" y="20924"/>
                  </a:cubicBezTo>
                  <a:lnTo>
                    <a:pt x="20676" y="11797"/>
                  </a:lnTo>
                  <a:lnTo>
                    <a:pt x="21600" y="10450"/>
                  </a:lnTo>
                  <a:lnTo>
                    <a:pt x="20676" y="9098"/>
                  </a:lnTo>
                  <a:lnTo>
                    <a:pt x="20676" y="676"/>
                  </a:lnTo>
                  <a:cubicBezTo>
                    <a:pt x="20676" y="303"/>
                    <a:pt x="20560" y="0"/>
                    <a:pt x="20416" y="0"/>
                  </a:cubicBezTo>
                  <a:lnTo>
                    <a:pt x="260" y="0"/>
                  </a:lnTo>
                  <a:close/>
                </a:path>
              </a:pathLst>
            </a:custGeom>
            <a:solidFill>
              <a:srgbClr val="FFFFFF"/>
            </a:solidFill>
            <a:ln w="12700" cap="flat">
              <a:solidFill>
                <a:srgbClr val="000000"/>
              </a:solidFill>
              <a:prstDash val="solid"/>
              <a:miter lim="400000"/>
            </a:ln>
            <a:effectLst/>
          </p:spPr>
          <p:txBody>
            <a:bodyPr wrap="square" lIns="71437" tIns="71437" rIns="71437" bIns="71437" numCol="1" anchor="ctr">
              <a:noAutofit/>
            </a:bodyPr>
            <a:lstStyle/>
            <a:p>
              <a:pPr defTabSz="821531">
                <a:defRPr b="0">
                  <a:solidFill>
                    <a:srgbClr val="FFFFFF"/>
                  </a:solidFill>
                  <a:latin typeface="+mn-lt"/>
                  <a:ea typeface="+mn-ea"/>
                  <a:cs typeface="+mn-cs"/>
                  <a:sym typeface="Helvetica Neue Medium"/>
                </a:defRPr>
              </a:pPr>
              <a:endParaRPr/>
            </a:p>
          </p:txBody>
        </p:sp>
        <p:sp>
          <p:nvSpPr>
            <p:cNvPr id="736" name="Site opened. In this website I can:…"/>
            <p:cNvSpPr/>
            <p:nvPr/>
          </p:nvSpPr>
          <p:spPr>
            <a:xfrm>
              <a:off x="125129" y="893818"/>
              <a:ext cx="426767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l" defTabSz="821531">
                <a:spcBef>
                  <a:spcPts val="300"/>
                </a:spcBef>
                <a:defRPr sz="2100" b="0"/>
              </a:pPr>
              <a:r>
                <a:t>Site opened. In this website I can:</a:t>
              </a:r>
            </a:p>
            <a:p>
              <a:pPr marL="277812" indent="-277812" algn="l" defTabSz="821531">
                <a:buSzPct val="125000"/>
                <a:buChar char="-"/>
                <a:defRPr sz="2100" b="0" i="1"/>
              </a:pPr>
              <a:r>
                <a:t>Tell you the about its progress</a:t>
              </a:r>
            </a:p>
            <a:p>
              <a:pPr marL="277812" indent="-277812" algn="l" defTabSz="821531">
                <a:buSzPct val="125000"/>
                <a:buChar char="-"/>
                <a:defRPr sz="2100" b="0" i="1"/>
              </a:pPr>
              <a:r>
                <a:t>Tell you about the researchers</a:t>
              </a:r>
            </a:p>
            <a:p>
              <a:pPr marL="277812" indent="-277812" algn="l" defTabSz="821531">
                <a:buSzPct val="125000"/>
                <a:buChar char="-"/>
                <a:defRPr sz="2100" b="0" i="1"/>
              </a:pPr>
              <a:r>
                <a:t>Tell you about the latest paper</a:t>
              </a:r>
            </a:p>
          </p:txBody>
        </p:sp>
        <p:grpSp>
          <p:nvGrpSpPr>
            <p:cNvPr id="743" name="Group"/>
            <p:cNvGrpSpPr/>
            <p:nvPr/>
          </p:nvGrpSpPr>
          <p:grpSpPr>
            <a:xfrm>
              <a:off x="4524362" y="674856"/>
              <a:ext cx="478330" cy="337007"/>
              <a:chOff x="0" y="0"/>
              <a:chExt cx="478328" cy="337005"/>
            </a:xfrm>
          </p:grpSpPr>
          <p:grpSp>
            <p:nvGrpSpPr>
              <p:cNvPr id="739" name="Group"/>
              <p:cNvGrpSpPr/>
              <p:nvPr/>
            </p:nvGrpSpPr>
            <p:grpSpPr>
              <a:xfrm>
                <a:off x="0" y="47251"/>
                <a:ext cx="477814" cy="289755"/>
                <a:chOff x="0" y="0"/>
                <a:chExt cx="477813" cy="289754"/>
              </a:xfrm>
            </p:grpSpPr>
            <p:sp>
              <p:nvSpPr>
                <p:cNvPr id="737" name="Shape"/>
                <p:cNvSpPr/>
                <p:nvPr/>
              </p:nvSpPr>
              <p:spPr>
                <a:xfrm>
                  <a:off x="0" y="-1"/>
                  <a:ext cx="477814" cy="239723"/>
                </a:xfrm>
                <a:custGeom>
                  <a:avLst/>
                  <a:gdLst/>
                  <a:ahLst/>
                  <a:cxnLst>
                    <a:cxn ang="0">
                      <a:pos x="wd2" y="hd2"/>
                    </a:cxn>
                    <a:cxn ang="5400000">
                      <a:pos x="wd2" y="hd2"/>
                    </a:cxn>
                    <a:cxn ang="10800000">
                      <a:pos x="wd2" y="hd2"/>
                    </a:cxn>
                    <a:cxn ang="16200000">
                      <a:pos x="wd2" y="hd2"/>
                    </a:cxn>
                  </a:cxnLst>
                  <a:rect l="0" t="0" r="r" b="b"/>
                  <a:pathLst>
                    <a:path w="21600" h="21542" extrusionOk="0">
                      <a:moveTo>
                        <a:pt x="0" y="0"/>
                      </a:moveTo>
                      <a:lnTo>
                        <a:pt x="0" y="16984"/>
                      </a:lnTo>
                      <a:cubicBezTo>
                        <a:pt x="230" y="18624"/>
                        <a:pt x="4890" y="21483"/>
                        <a:pt x="10666" y="21541"/>
                      </a:cubicBezTo>
                      <a:cubicBezTo>
                        <a:pt x="16582" y="21600"/>
                        <a:pt x="21363" y="18665"/>
                        <a:pt x="21600" y="16984"/>
                      </a:cubicBezTo>
                      <a:lnTo>
                        <a:pt x="21600" y="0"/>
                      </a:lnTo>
                      <a:cubicBezTo>
                        <a:pt x="19875" y="2003"/>
                        <a:pt x="15631" y="4440"/>
                        <a:pt x="10634" y="4381"/>
                      </a:cubicBezTo>
                      <a:cubicBezTo>
                        <a:pt x="5785" y="4323"/>
                        <a:pt x="1673" y="1943"/>
                        <a:pt x="0" y="0"/>
                      </a:cubicBezTo>
                      <a:close/>
                    </a:path>
                  </a:pathLst>
                </a:cu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38" name="Shape"/>
                <p:cNvSpPr/>
                <p:nvPr/>
              </p:nvSpPr>
              <p:spPr>
                <a:xfrm>
                  <a:off x="0" y="50032"/>
                  <a:ext cx="477814" cy="239723"/>
                </a:xfrm>
                <a:custGeom>
                  <a:avLst/>
                  <a:gdLst/>
                  <a:ahLst/>
                  <a:cxnLst>
                    <a:cxn ang="0">
                      <a:pos x="wd2" y="hd2"/>
                    </a:cxn>
                    <a:cxn ang="5400000">
                      <a:pos x="wd2" y="hd2"/>
                    </a:cxn>
                    <a:cxn ang="10800000">
                      <a:pos x="wd2" y="hd2"/>
                    </a:cxn>
                    <a:cxn ang="16200000">
                      <a:pos x="wd2" y="hd2"/>
                    </a:cxn>
                  </a:cxnLst>
                  <a:rect l="0" t="0" r="r" b="b"/>
                  <a:pathLst>
                    <a:path w="21600" h="21542" extrusionOk="0">
                      <a:moveTo>
                        <a:pt x="0" y="0"/>
                      </a:moveTo>
                      <a:lnTo>
                        <a:pt x="0" y="16984"/>
                      </a:lnTo>
                      <a:cubicBezTo>
                        <a:pt x="230" y="18624"/>
                        <a:pt x="4890" y="21483"/>
                        <a:pt x="10666" y="21541"/>
                      </a:cubicBezTo>
                      <a:cubicBezTo>
                        <a:pt x="16582" y="21600"/>
                        <a:pt x="21363" y="18665"/>
                        <a:pt x="21600" y="16984"/>
                      </a:cubicBezTo>
                      <a:lnTo>
                        <a:pt x="21600" y="0"/>
                      </a:lnTo>
                      <a:cubicBezTo>
                        <a:pt x="19875" y="2003"/>
                        <a:pt x="15631" y="4440"/>
                        <a:pt x="10634" y="4381"/>
                      </a:cubicBezTo>
                      <a:cubicBezTo>
                        <a:pt x="5785" y="4323"/>
                        <a:pt x="1673" y="1943"/>
                        <a:pt x="0" y="0"/>
                      </a:cubicBezTo>
                      <a:close/>
                    </a:path>
                  </a:pathLst>
                </a:custGeom>
                <a:solidFill>
                  <a:srgbClr val="42424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
            <p:nvSpPr>
              <p:cNvPr id="740" name="Oval"/>
              <p:cNvSpPr/>
              <p:nvPr/>
            </p:nvSpPr>
            <p:spPr>
              <a:xfrm>
                <a:off x="515" y="0"/>
                <a:ext cx="477814" cy="121016"/>
              </a:xfrm>
              <a:prstGeom prst="ellipse">
                <a:avLst/>
              </a:prstGeom>
              <a:solidFill>
                <a:srgbClr val="42424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41" name="Oval"/>
              <p:cNvSpPr/>
              <p:nvPr/>
            </p:nvSpPr>
            <p:spPr>
              <a:xfrm>
                <a:off x="109029" y="39539"/>
                <a:ext cx="99435" cy="33561"/>
              </a:xfrm>
              <a:prstGeom prst="ellipse">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42" name="Oval"/>
              <p:cNvSpPr/>
              <p:nvPr/>
            </p:nvSpPr>
            <p:spPr>
              <a:xfrm>
                <a:off x="259110" y="42090"/>
                <a:ext cx="99436" cy="33561"/>
              </a:xfrm>
              <a:prstGeom prst="ellipse">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sp>
        <p:nvSpPr>
          <p:cNvPr id="745" name="A"/>
          <p:cNvSpPr/>
          <p:nvPr/>
        </p:nvSpPr>
        <p:spPr>
          <a:xfrm>
            <a:off x="2674992" y="6920807"/>
            <a:ext cx="539330" cy="539330"/>
          </a:xfrm>
          <a:prstGeom prst="ellipse">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2600" b="0">
                <a:solidFill>
                  <a:srgbClr val="FFFFFF"/>
                </a:solidFill>
                <a:latin typeface="+mn-lt"/>
                <a:ea typeface="+mn-ea"/>
                <a:cs typeface="+mn-cs"/>
                <a:sym typeface="Helvetica Neue Medium"/>
              </a:defRPr>
            </a:lvl1pPr>
          </a:lstStyle>
          <a:p>
            <a:r>
              <a:t>A</a:t>
            </a:r>
          </a:p>
        </p:txBody>
      </p:sp>
      <p:sp>
        <p:nvSpPr>
          <p:cNvPr id="746" name="B"/>
          <p:cNvSpPr/>
          <p:nvPr/>
        </p:nvSpPr>
        <p:spPr>
          <a:xfrm>
            <a:off x="2674992" y="7541999"/>
            <a:ext cx="539330" cy="539329"/>
          </a:xfrm>
          <a:prstGeom prst="ellipse">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2600" b="0">
                <a:solidFill>
                  <a:srgbClr val="FFFFFF"/>
                </a:solidFill>
                <a:latin typeface="+mn-lt"/>
                <a:ea typeface="+mn-ea"/>
                <a:cs typeface="+mn-cs"/>
                <a:sym typeface="Helvetica Neue Medium"/>
              </a:defRPr>
            </a:lvl1pPr>
          </a:lstStyle>
          <a:p>
            <a:r>
              <a:t>B</a:t>
            </a:r>
          </a:p>
        </p:txBody>
      </p:sp>
      <p:sp>
        <p:nvSpPr>
          <p:cNvPr id="747" name="Title of the paper:"/>
          <p:cNvSpPr txBox="1"/>
          <p:nvPr/>
        </p:nvSpPr>
        <p:spPr>
          <a:xfrm>
            <a:off x="3378430" y="9364113"/>
            <a:ext cx="2208697" cy="4116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defTabSz="821531">
              <a:defRPr sz="2100" b="0"/>
            </a:lvl1pPr>
          </a:lstStyle>
          <a:p>
            <a:r>
              <a:t>Title of the paper:</a:t>
            </a:r>
          </a:p>
        </p:txBody>
      </p:sp>
      <p:sp>
        <p:nvSpPr>
          <p:cNvPr id="748" name="Reading"/>
          <p:cNvSpPr/>
          <p:nvPr/>
        </p:nvSpPr>
        <p:spPr>
          <a:xfrm>
            <a:off x="1984227" y="9675300"/>
            <a:ext cx="1338189" cy="453886"/>
          </a:xfrm>
          <a:prstGeom prst="rect">
            <a:avLst/>
          </a:prstGeom>
          <a:solidFill>
            <a:schemeClr val="accent3">
              <a:hueOff val="914337"/>
              <a:satOff val="31515"/>
              <a:lumOff val="-3079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2200" b="0">
                <a:solidFill>
                  <a:srgbClr val="FFFFFF"/>
                </a:solidFill>
                <a:latin typeface="+mn-lt"/>
                <a:ea typeface="+mn-ea"/>
                <a:cs typeface="+mn-cs"/>
                <a:sym typeface="Helvetica Neue Medium"/>
              </a:defRPr>
            </a:lvl1pPr>
          </a:lstStyle>
          <a:p>
            <a:r>
              <a:t>Reading</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0" name="Screenshot 2020-10-31 at 11.57.45.png" descr="Screenshot 2020-10-31 at 11.57.45.png"/>
          <p:cNvPicPr>
            <a:picLocks noChangeAspect="1"/>
          </p:cNvPicPr>
          <p:nvPr/>
        </p:nvPicPr>
        <p:blipFill>
          <a:blip r:embed="rId3">
            <a:extLst/>
          </a:blip>
          <a:stretch>
            <a:fillRect/>
          </a:stretch>
        </p:blipFill>
        <p:spPr>
          <a:xfrm>
            <a:off x="2972795" y="6122486"/>
            <a:ext cx="7101553" cy="4637968"/>
          </a:xfrm>
          <a:prstGeom prst="rect">
            <a:avLst/>
          </a:prstGeom>
          <a:ln w="12700">
            <a:miter lim="400000"/>
          </a:ln>
        </p:spPr>
      </p:pic>
      <p:sp>
        <p:nvSpPr>
          <p:cNvPr id="751" name="Demo"/>
          <p:cNvSpPr txBox="1"/>
          <p:nvPr/>
        </p:nvSpPr>
        <p:spPr>
          <a:xfrm>
            <a:off x="4736909" y="3368002"/>
            <a:ext cx="1994079" cy="932608"/>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400" b="0">
                <a:solidFill>
                  <a:srgbClr val="FFFFFF"/>
                </a:solidFill>
                <a:latin typeface="+mn-lt"/>
                <a:ea typeface="+mn-ea"/>
                <a:cs typeface="+mn-cs"/>
                <a:sym typeface="Helvetica Neue Medium"/>
              </a:defRPr>
            </a:lvl1pPr>
          </a:lstStyle>
          <a:p>
            <a:r>
              <a:t>Demo</a:t>
            </a:r>
          </a:p>
        </p:txBody>
      </p:sp>
      <p:sp>
        <p:nvSpPr>
          <p:cNvPr id="752" name="https://cutt.ly/conweb-demo"/>
          <p:cNvSpPr txBox="1"/>
          <p:nvPr/>
        </p:nvSpPr>
        <p:spPr>
          <a:xfrm>
            <a:off x="3610999" y="11160420"/>
            <a:ext cx="5314189" cy="560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https://cutt.ly/conweb-demo</a:t>
            </a:r>
          </a:p>
        </p:txBody>
      </p:sp>
      <p:sp>
        <p:nvSpPr>
          <p:cNvPr id="753" name="https://github.com/floriandanielit/conversationalweb"/>
          <p:cNvSpPr txBox="1"/>
          <p:nvPr/>
        </p:nvSpPr>
        <p:spPr>
          <a:xfrm>
            <a:off x="12776716" y="11160420"/>
            <a:ext cx="9686926" cy="560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https://github.com/floriandanielit/conversationalweb</a:t>
            </a:r>
          </a:p>
        </p:txBody>
      </p:sp>
      <p:pic>
        <p:nvPicPr>
          <p:cNvPr id="754" name="Screenshot 2020-10-31 at 11.59.25.png" descr="Screenshot 2020-10-31 at 11.59.25.png"/>
          <p:cNvPicPr>
            <a:picLocks noChangeAspect="1"/>
          </p:cNvPicPr>
          <p:nvPr/>
        </p:nvPicPr>
        <p:blipFill>
          <a:blip r:embed="rId4">
            <a:extLst/>
          </a:blip>
          <a:stretch>
            <a:fillRect/>
          </a:stretch>
        </p:blipFill>
        <p:spPr>
          <a:xfrm>
            <a:off x="14712208" y="5103893"/>
            <a:ext cx="5131025" cy="5642364"/>
          </a:xfrm>
          <a:prstGeom prst="rect">
            <a:avLst/>
          </a:prstGeom>
          <a:ln w="12700">
            <a:miter lim="400000"/>
          </a:ln>
        </p:spPr>
      </p:pic>
      <p:sp>
        <p:nvSpPr>
          <p:cNvPr id="755" name="Repo"/>
          <p:cNvSpPr txBox="1"/>
          <p:nvPr/>
        </p:nvSpPr>
        <p:spPr>
          <a:xfrm>
            <a:off x="16375666" y="3368002"/>
            <a:ext cx="1804112" cy="932608"/>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400" b="0">
                <a:solidFill>
                  <a:srgbClr val="FFFFFF"/>
                </a:solidFill>
                <a:latin typeface="+mn-lt"/>
                <a:ea typeface="+mn-ea"/>
                <a:cs typeface="+mn-cs"/>
                <a:sym typeface="Helvetica Neue Medium"/>
              </a:defRPr>
            </a:lvl1pPr>
          </a:lstStyle>
          <a:p>
            <a:r>
              <a:t>Repo</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 name="Publications on Conversational Browsing and Infrastructure"/>
          <p:cNvSpPr txBox="1">
            <a:spLocks noGrp="1"/>
          </p:cNvSpPr>
          <p:nvPr>
            <p:ph type="title"/>
          </p:nvPr>
        </p:nvSpPr>
        <p:spPr>
          <a:prstGeom prst="rect">
            <a:avLst/>
          </a:prstGeom>
        </p:spPr>
        <p:txBody>
          <a:bodyPr/>
          <a:lstStyle>
            <a:lvl1pPr defTabSz="520065">
              <a:defRPr sz="7056"/>
            </a:lvl1pPr>
          </a:lstStyle>
          <a:p>
            <a:r>
              <a:t>Publications on Conversational Browsing and Infrastructure</a:t>
            </a:r>
          </a:p>
        </p:txBody>
      </p:sp>
      <p:sp>
        <p:nvSpPr>
          <p:cNvPr id="760" name="Baez, M., Daniel, F., &amp; Casati, F. (2019, November). Conversational web interaction: proposal of a dialog-based natural language interaction paradigm for the web. In International Workshop on Chatbot Research and Design (pp. 94-110). Springer, Cham.…"/>
          <p:cNvSpPr txBox="1">
            <a:spLocks noGrp="1"/>
          </p:cNvSpPr>
          <p:nvPr>
            <p:ph type="body" idx="1"/>
          </p:nvPr>
        </p:nvSpPr>
        <p:spPr>
          <a:prstGeom prst="rect">
            <a:avLst/>
          </a:prstGeom>
        </p:spPr>
        <p:txBody>
          <a:bodyPr/>
          <a:lstStyle/>
          <a:p>
            <a:pPr marL="0" indent="0" defTabSz="457200">
              <a:spcBef>
                <a:spcPts val="0"/>
              </a:spcBef>
              <a:buSzTx/>
              <a:buNone/>
              <a:defRPr sz="2300">
                <a:solidFill>
                  <a:srgbClr val="222222"/>
                </a:solidFill>
                <a:latin typeface="Arial"/>
                <a:ea typeface="Arial"/>
                <a:cs typeface="Arial"/>
                <a:sym typeface="Arial"/>
              </a:defRPr>
            </a:pPr>
            <a:r>
              <a:t>Baez, M., Daniel, F., &amp; Casati, F. (2019, November). Conversational web interaction: proposal of a dialog-based natural language interaction paradigm for the web. In </a:t>
            </a:r>
            <a:r>
              <a:rPr i="1"/>
              <a:t>International Workshop on Chatbot Research and Design</a:t>
            </a:r>
            <a:r>
              <a:t> (pp. 94-110). Springer, Cham.  </a:t>
            </a:r>
          </a:p>
          <a:p>
            <a:pPr marL="0" indent="0" defTabSz="457200">
              <a:spcBef>
                <a:spcPts val="0"/>
              </a:spcBef>
              <a:buSzTx/>
              <a:buNone/>
              <a:defRPr sz="2300">
                <a:solidFill>
                  <a:srgbClr val="222222"/>
                </a:solidFill>
                <a:latin typeface="Arial"/>
                <a:ea typeface="Arial"/>
                <a:cs typeface="Arial"/>
                <a:sym typeface="Arial"/>
              </a:defRPr>
            </a:pPr>
            <a:endParaRPr/>
          </a:p>
          <a:p>
            <a:pPr marL="0" indent="0" defTabSz="457200">
              <a:spcBef>
                <a:spcPts val="0"/>
              </a:spcBef>
              <a:buSzTx/>
              <a:buNone/>
              <a:defRPr sz="2300">
                <a:solidFill>
                  <a:srgbClr val="222222"/>
                </a:solidFill>
                <a:latin typeface="Arial"/>
                <a:ea typeface="Arial"/>
                <a:cs typeface="Arial"/>
                <a:sym typeface="Arial"/>
              </a:defRPr>
            </a:pPr>
            <a:endParaRPr/>
          </a:p>
          <a:p>
            <a:pPr marL="0" indent="0" defTabSz="457200">
              <a:spcBef>
                <a:spcPts val="0"/>
              </a:spcBef>
              <a:buSzTx/>
              <a:buNone/>
              <a:defRPr sz="2300">
                <a:solidFill>
                  <a:srgbClr val="222222"/>
                </a:solidFill>
                <a:latin typeface="Arial"/>
                <a:ea typeface="Arial"/>
                <a:cs typeface="Arial"/>
                <a:sym typeface="Arial"/>
              </a:defRPr>
            </a:pPr>
            <a:r>
              <a:t>Baez, M., Daniel, F., Casati, F., &amp; Benatallah, B. (2020). Chatbot integration in few patterns. </a:t>
            </a:r>
            <a:r>
              <a:rPr i="1"/>
              <a:t>IEEE Internet Computing</a:t>
            </a:r>
            <a:r>
              <a:t>.</a:t>
            </a:r>
          </a:p>
          <a:p>
            <a:pPr marL="0" indent="0" defTabSz="457200">
              <a:spcBef>
                <a:spcPts val="0"/>
              </a:spcBef>
              <a:buSzTx/>
              <a:buNone/>
              <a:defRPr sz="2300">
                <a:solidFill>
                  <a:srgbClr val="222222"/>
                </a:solidFill>
                <a:latin typeface="Arial"/>
                <a:ea typeface="Arial"/>
                <a:cs typeface="Arial"/>
                <a:sym typeface="Arial"/>
              </a:defRPr>
            </a:pPr>
            <a:endParaRPr/>
          </a:p>
          <a:p>
            <a:pPr marL="0" indent="0" defTabSz="457200">
              <a:spcBef>
                <a:spcPts val="0"/>
              </a:spcBef>
              <a:buSzTx/>
              <a:buNone/>
              <a:defRPr sz="2300">
                <a:solidFill>
                  <a:srgbClr val="222222"/>
                </a:solidFill>
                <a:latin typeface="Arial"/>
                <a:ea typeface="Arial"/>
                <a:cs typeface="Arial"/>
                <a:sym typeface="Arial"/>
              </a:defRPr>
            </a:pPr>
            <a:endParaRPr/>
          </a:p>
          <a:p>
            <a:pPr marL="0" indent="0" defTabSz="457200">
              <a:spcBef>
                <a:spcPts val="0"/>
              </a:spcBef>
              <a:buSzTx/>
              <a:buNone/>
              <a:defRPr sz="2300">
                <a:solidFill>
                  <a:srgbClr val="222222"/>
                </a:solidFill>
                <a:latin typeface="Arial"/>
                <a:ea typeface="Arial"/>
                <a:cs typeface="Arial"/>
                <a:sym typeface="Arial"/>
              </a:defRPr>
            </a:pPr>
            <a:r>
              <a:t>Chittò, P., Baez, M., Daniel, F., &amp; Benatallah, B. (2020, November). Automatic Generation of Chatbots for Conversational Web Browsing. In </a:t>
            </a:r>
            <a:r>
              <a:rPr i="1"/>
              <a:t>International Conference on Conceptual Modeling</a:t>
            </a:r>
            <a:r>
              <a:t> (pp. 239-249). Springer, Cham.</a:t>
            </a:r>
          </a:p>
          <a:p>
            <a:pPr marL="0" indent="0" defTabSz="457200">
              <a:spcBef>
                <a:spcPts val="0"/>
              </a:spcBef>
              <a:buSzTx/>
              <a:buNone/>
              <a:defRPr sz="2300">
                <a:solidFill>
                  <a:srgbClr val="222222"/>
                </a:solidFill>
                <a:latin typeface="Arial"/>
                <a:ea typeface="Arial"/>
                <a:cs typeface="Arial"/>
                <a:sym typeface="Arial"/>
              </a:defRPr>
            </a:pPr>
            <a:endParaRPr/>
          </a:p>
          <a:p>
            <a:pPr marL="0" indent="0" defTabSz="457200">
              <a:spcBef>
                <a:spcPts val="0"/>
              </a:spcBef>
              <a:buSzTx/>
              <a:buNone/>
              <a:defRPr sz="2300">
                <a:solidFill>
                  <a:srgbClr val="222222"/>
                </a:solidFill>
                <a:latin typeface="Arial"/>
                <a:ea typeface="Arial"/>
                <a:cs typeface="Arial"/>
                <a:sym typeface="Arial"/>
              </a:defRPr>
            </a:pPr>
            <a:r>
              <a:t>Pina, Alessandro, Marcos Baez, and Florian Daniel. "Bringing Cognitive Augmentation to Web Browsing Accessibility." </a:t>
            </a:r>
            <a:r>
              <a:rPr i="1"/>
              <a:t>arXiv preprint arXiv:2012.03743</a:t>
            </a:r>
            <a:r>
              <a:t> (2020). </a:t>
            </a:r>
          </a:p>
          <a:p>
            <a:pPr marL="0" indent="0" defTabSz="457200">
              <a:spcBef>
                <a:spcPts val="0"/>
              </a:spcBef>
              <a:buSzTx/>
              <a:buNone/>
              <a:defRPr sz="2300">
                <a:solidFill>
                  <a:srgbClr val="222222"/>
                </a:solidFill>
                <a:latin typeface="Arial"/>
                <a:ea typeface="Arial"/>
                <a:cs typeface="Arial"/>
                <a:sym typeface="Arial"/>
              </a:defRPr>
            </a:pPr>
            <a:endParaRPr/>
          </a:p>
          <a:p>
            <a:pPr marL="0" indent="0" defTabSz="457200">
              <a:spcBef>
                <a:spcPts val="0"/>
              </a:spcBef>
              <a:buSzTx/>
              <a:buNone/>
              <a:defRPr sz="2300">
                <a:solidFill>
                  <a:srgbClr val="222222"/>
                </a:solidFill>
                <a:latin typeface="Arial"/>
                <a:ea typeface="Arial"/>
                <a:cs typeface="Arial"/>
                <a:sym typeface="Arial"/>
              </a:defRPr>
            </a:pPr>
            <a:endParaRPr/>
          </a:p>
          <a:p>
            <a:pPr marL="0" indent="0" defTabSz="457200">
              <a:spcBef>
                <a:spcPts val="0"/>
              </a:spcBef>
              <a:buSzTx/>
              <a:buNone/>
              <a:defRPr sz="2300">
                <a:solidFill>
                  <a:srgbClr val="222222"/>
                </a:solidFill>
                <a:latin typeface="Arial"/>
                <a:ea typeface="Arial"/>
                <a:cs typeface="Arial"/>
                <a:sym typeface="Arial"/>
              </a:defRPr>
            </a:pPr>
            <a:r>
              <a:t>Barukh, M. C., Zamanirad, S., Baez, M., Beheshti, A., Benatallah, B., Casati, F., ... &amp; Schiliro, F. Cognitive augmentation in processes. </a:t>
            </a:r>
            <a:r>
              <a:rPr i="1"/>
              <a:t>Next-Generation Digital Services-Essays Dedicated to Mike Papazoglou</a:t>
            </a:r>
            <a:r>
              <a:t>, </a:t>
            </a:r>
            <a:r>
              <a:rPr i="1"/>
              <a:t>12</a:t>
            </a:r>
            <a:r>
              <a:t>.</a:t>
            </a:r>
          </a:p>
          <a:p>
            <a:pPr marL="0" indent="0" defTabSz="457200">
              <a:spcBef>
                <a:spcPts val="0"/>
              </a:spcBef>
              <a:buSzTx/>
              <a:buNone/>
              <a:defRPr sz="2300">
                <a:solidFill>
                  <a:srgbClr val="222222"/>
                </a:solidFill>
                <a:latin typeface="Arial"/>
                <a:ea typeface="Arial"/>
                <a:cs typeface="Arial"/>
                <a:sym typeface="Arial"/>
              </a:defRPr>
            </a:pPr>
            <a:endParaRPr/>
          </a:p>
          <a:p>
            <a:pPr marL="0" indent="0" defTabSz="457200">
              <a:spcBef>
                <a:spcPts val="0"/>
              </a:spcBef>
              <a:buSzTx/>
              <a:buNone/>
              <a:defRPr sz="2300">
                <a:solidFill>
                  <a:srgbClr val="222222"/>
                </a:solidFill>
                <a:latin typeface="Arial"/>
                <a:ea typeface="Arial"/>
                <a:cs typeface="Arial"/>
                <a:sym typeface="Arial"/>
              </a:defRPr>
            </a:pPr>
            <a:r>
              <a:t>Bouguelia, S., Brabra, H., Zamanirad, S., Benatallah, B., Baez, M., Kheddouci H. Reusable Abstractions and Patterns for Recognising compositional conversational flows. CAiSE 2021</a:t>
            </a:r>
          </a:p>
          <a:p>
            <a:pPr marL="0" indent="0" defTabSz="457200">
              <a:spcBef>
                <a:spcPts val="0"/>
              </a:spcBef>
              <a:buSzTx/>
              <a:buNone/>
              <a:defRPr sz="2300">
                <a:solidFill>
                  <a:srgbClr val="222222"/>
                </a:solidFill>
                <a:latin typeface="Arial"/>
                <a:ea typeface="Arial"/>
                <a:cs typeface="Arial"/>
                <a:sym typeface="Arial"/>
              </a:defRPr>
            </a:pPr>
            <a:endParaRPr/>
          </a:p>
          <a:p>
            <a:pPr marL="0" indent="0" defTabSz="457200">
              <a:spcBef>
                <a:spcPts val="0"/>
              </a:spcBef>
              <a:buSzTx/>
              <a:buNone/>
              <a:defRPr sz="2300">
                <a:solidFill>
                  <a:srgbClr val="222222"/>
                </a:solidFill>
                <a:latin typeface="Arial"/>
                <a:ea typeface="Arial"/>
                <a:cs typeface="Arial"/>
                <a:sym typeface="Arial"/>
              </a:defRPr>
            </a:pPr>
            <a:endParaRPr/>
          </a:p>
          <a:p>
            <a:pPr marL="0" indent="0" defTabSz="457200">
              <a:spcBef>
                <a:spcPts val="0"/>
              </a:spcBef>
              <a:buSzTx/>
              <a:buNone/>
              <a:defRPr sz="2300">
                <a:solidFill>
                  <a:srgbClr val="222222"/>
                </a:solidFill>
                <a:latin typeface="Arial"/>
                <a:ea typeface="Arial"/>
                <a:cs typeface="Arial"/>
                <a:sym typeface="Arial"/>
              </a:defRPr>
            </a:pPr>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Callout"/>
          <p:cNvSpPr/>
          <p:nvPr/>
        </p:nvSpPr>
        <p:spPr>
          <a:xfrm>
            <a:off x="9016653" y="6005909"/>
            <a:ext cx="6409929" cy="1704182"/>
          </a:xfrm>
          <a:custGeom>
            <a:avLst/>
            <a:gdLst/>
            <a:ahLst/>
            <a:cxnLst>
              <a:cxn ang="0">
                <a:pos x="wd2" y="hd2"/>
              </a:cxn>
              <a:cxn ang="5400000">
                <a:pos x="wd2" y="hd2"/>
              </a:cxn>
              <a:cxn ang="10800000">
                <a:pos x="wd2" y="hd2"/>
              </a:cxn>
              <a:cxn ang="16200000">
                <a:pos x="wd2" y="hd2"/>
              </a:cxn>
            </a:cxnLst>
            <a:rect l="0" t="0" r="r" b="b"/>
            <a:pathLst>
              <a:path w="21600" h="21600" extrusionOk="0">
                <a:moveTo>
                  <a:pt x="1436" y="0"/>
                </a:moveTo>
                <a:cubicBezTo>
                  <a:pt x="1278" y="0"/>
                  <a:pt x="1149" y="485"/>
                  <a:pt x="1149" y="1082"/>
                </a:cubicBezTo>
                <a:lnTo>
                  <a:pt x="1149" y="8642"/>
                </a:lnTo>
                <a:lnTo>
                  <a:pt x="0" y="10800"/>
                </a:lnTo>
                <a:lnTo>
                  <a:pt x="1149" y="12963"/>
                </a:lnTo>
                <a:lnTo>
                  <a:pt x="1149" y="20518"/>
                </a:lnTo>
                <a:cubicBezTo>
                  <a:pt x="1149" y="21115"/>
                  <a:pt x="1278" y="21600"/>
                  <a:pt x="1436" y="21600"/>
                </a:cubicBezTo>
                <a:lnTo>
                  <a:pt x="21312" y="21600"/>
                </a:lnTo>
                <a:cubicBezTo>
                  <a:pt x="21471" y="21600"/>
                  <a:pt x="21600" y="21115"/>
                  <a:pt x="21600" y="20518"/>
                </a:cubicBezTo>
                <a:lnTo>
                  <a:pt x="21600" y="1082"/>
                </a:lnTo>
                <a:cubicBezTo>
                  <a:pt x="21600" y="485"/>
                  <a:pt x="21471" y="0"/>
                  <a:pt x="21312" y="0"/>
                </a:cubicBezTo>
                <a:lnTo>
                  <a:pt x="1436" y="0"/>
                </a:lnTo>
                <a:close/>
              </a:path>
            </a:pathLst>
          </a:cu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63" name="Thanks!"/>
          <p:cNvSpPr txBox="1">
            <a:spLocks noGrp="1"/>
          </p:cNvSpPr>
          <p:nvPr>
            <p:ph type="title"/>
          </p:nvPr>
        </p:nvSpPr>
        <p:spPr>
          <a:xfrm>
            <a:off x="3467372" y="4785828"/>
            <a:ext cx="17910790" cy="4144343"/>
          </a:xfrm>
          <a:prstGeom prst="rect">
            <a:avLst/>
          </a:prstGeom>
        </p:spPr>
        <p:txBody>
          <a:bodyPr/>
          <a:lstStyle>
            <a:lvl1pPr>
              <a:defRPr>
                <a:solidFill>
                  <a:srgbClr val="FFFFFF"/>
                </a:solidFill>
              </a:defRPr>
            </a:lvl1pPr>
          </a:lstStyle>
          <a:p>
            <a:r>
              <a:t>Thanks!</a:t>
            </a:r>
          </a:p>
        </p:txBody>
      </p:sp>
      <p:pic>
        <p:nvPicPr>
          <p:cNvPr id="764" name="Image" descr="Image"/>
          <p:cNvPicPr>
            <a:picLocks noChangeAspect="1"/>
          </p:cNvPicPr>
          <p:nvPr/>
        </p:nvPicPr>
        <p:blipFill>
          <a:blip r:embed="rId2">
            <a:extLst/>
          </a:blip>
          <a:stretch>
            <a:fillRect/>
          </a:stretch>
        </p:blipFill>
        <p:spPr>
          <a:xfrm flipH="1">
            <a:off x="7111573" y="6257978"/>
            <a:ext cx="1943026" cy="2564911"/>
          </a:xfrm>
          <a:prstGeom prst="rect">
            <a:avLst/>
          </a:prstGeom>
          <a:ln w="12700">
            <a:miter lim="400000"/>
          </a:ln>
        </p:spPr>
      </p:pic>
      <p:sp>
        <p:nvSpPr>
          <p:cNvPr id="765" name="MARCOS BAEZ…"/>
          <p:cNvSpPr txBox="1"/>
          <p:nvPr/>
        </p:nvSpPr>
        <p:spPr>
          <a:xfrm>
            <a:off x="9878467" y="8499973"/>
            <a:ext cx="4686301" cy="15002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MARCOS BAEZ </a:t>
            </a:r>
          </a:p>
          <a:p>
            <a:endParaRPr/>
          </a:p>
          <a:p>
            <a:r>
              <a:t>marcos.baez@liris.cnrs.fr</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 name="2265367.jpg" descr="2265367.jpg"/>
          <p:cNvPicPr>
            <a:picLocks noChangeAspect="1"/>
          </p:cNvPicPr>
          <p:nvPr/>
        </p:nvPicPr>
        <p:blipFill>
          <a:blip r:embed="rId3">
            <a:extLst/>
          </a:blip>
          <a:stretch>
            <a:fillRect/>
          </a:stretch>
        </p:blipFill>
        <p:spPr>
          <a:xfrm>
            <a:off x="-290832" y="-1853933"/>
            <a:ext cx="24965664" cy="16661866"/>
          </a:xfrm>
          <a:prstGeom prst="rect">
            <a:avLst/>
          </a:prstGeom>
          <a:ln w="12700">
            <a:miter lim="400000"/>
          </a:ln>
        </p:spPr>
      </p:pic>
      <p:sp>
        <p:nvSpPr>
          <p:cNvPr id="152" name="Situational Impairments"/>
          <p:cNvSpPr/>
          <p:nvPr/>
        </p:nvSpPr>
        <p:spPr>
          <a:xfrm>
            <a:off x="16519669" y="12425143"/>
            <a:ext cx="7618286" cy="939801"/>
          </a:xfrm>
          <a:prstGeom prst="rect">
            <a:avLst/>
          </a:prstGeom>
          <a:solidFill>
            <a:srgbClr val="0365C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584200">
              <a:lnSpc>
                <a:spcPct val="200000"/>
              </a:lnSpc>
              <a:defRPr sz="5500" b="0">
                <a:solidFill>
                  <a:srgbClr val="FFFFFF"/>
                </a:solidFill>
                <a:latin typeface="Helvetica Light"/>
                <a:ea typeface="Helvetica Light"/>
                <a:cs typeface="Helvetica Light"/>
                <a:sym typeface="Helvetica Light"/>
              </a:defRPr>
            </a:lvl1pPr>
          </a:lstStyle>
          <a:p>
            <a:r>
              <a:t>Situational Impairments </a:t>
            </a:r>
          </a:p>
        </p:txBody>
      </p:sp>
      <p:sp>
        <p:nvSpPr>
          <p:cNvPr id="153" name="Contextual situations can also limit regular users and their abilities to interact with computer systems."/>
          <p:cNvSpPr txBox="1"/>
          <p:nvPr/>
        </p:nvSpPr>
        <p:spPr>
          <a:xfrm>
            <a:off x="2550718" y="7283629"/>
            <a:ext cx="19282564" cy="585113"/>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200" b="0">
                <a:solidFill>
                  <a:srgbClr val="FFFFFF"/>
                </a:solidFill>
                <a:latin typeface="+mn-lt"/>
                <a:ea typeface="+mn-ea"/>
                <a:cs typeface="+mn-cs"/>
                <a:sym typeface="Helvetica Neue Medium"/>
              </a:defRPr>
            </a:lvl1pPr>
          </a:lstStyle>
          <a:p>
            <a:r>
              <a:t>Contextual situations can also limit regular users and their abilities to interact with computer systems. </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Double-click to edit"/>
          <p:cNvSpPr txBox="1">
            <a:spLocks noGrp="1"/>
          </p:cNvSpPr>
          <p:nvPr>
            <p:ph type="title"/>
          </p:nvPr>
        </p:nvSpPr>
        <p:spPr>
          <a:prstGeom prst="rect">
            <a:avLst/>
          </a:prstGeom>
        </p:spPr>
        <p:txBody>
          <a:bodyPr/>
          <a:lstStyle/>
          <a:p>
            <a:endParaRPr/>
          </a:p>
        </p:txBody>
      </p:sp>
      <p:sp>
        <p:nvSpPr>
          <p:cNvPr id="158" name="Double-click to edit"/>
          <p:cNvSpPr txBox="1">
            <a:spLocks noGrp="1"/>
          </p:cNvSpPr>
          <p:nvPr>
            <p:ph type="body" idx="1"/>
          </p:nvPr>
        </p:nvSpPr>
        <p:spPr>
          <a:prstGeom prst="rect">
            <a:avLst/>
          </a:prstGeom>
        </p:spPr>
        <p:txBody>
          <a:bodyPr/>
          <a:lstStyle/>
          <a:p>
            <a:endParaRPr/>
          </a:p>
        </p:txBody>
      </p:sp>
      <p:pic>
        <p:nvPicPr>
          <p:cNvPr id="159" name="maxresdefault (1).jpg" descr="maxresdefault (1).jpg"/>
          <p:cNvPicPr>
            <a:picLocks noChangeAspect="1"/>
          </p:cNvPicPr>
          <p:nvPr/>
        </p:nvPicPr>
        <p:blipFill>
          <a:blip r:embed="rId3">
            <a:extLst/>
          </a:blip>
          <a:stretch>
            <a:fillRect/>
          </a:stretch>
        </p:blipFill>
        <p:spPr>
          <a:xfrm>
            <a:off x="-186468" y="-213742"/>
            <a:ext cx="24959364" cy="14039644"/>
          </a:xfrm>
          <a:prstGeom prst="rect">
            <a:avLst/>
          </a:prstGeom>
          <a:ln w="12700">
            <a:miter lim="400000"/>
          </a:ln>
        </p:spPr>
      </p:pic>
      <p:sp>
        <p:nvSpPr>
          <p:cNvPr id="160" name="Situational Impairments"/>
          <p:cNvSpPr/>
          <p:nvPr/>
        </p:nvSpPr>
        <p:spPr>
          <a:xfrm>
            <a:off x="16519669" y="12425143"/>
            <a:ext cx="7618286" cy="939801"/>
          </a:xfrm>
          <a:prstGeom prst="rect">
            <a:avLst/>
          </a:prstGeom>
          <a:solidFill>
            <a:srgbClr val="0365C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584200">
              <a:lnSpc>
                <a:spcPct val="200000"/>
              </a:lnSpc>
              <a:defRPr sz="5500" b="0">
                <a:solidFill>
                  <a:srgbClr val="FFFFFF"/>
                </a:solidFill>
                <a:latin typeface="Helvetica Light"/>
                <a:ea typeface="Helvetica Light"/>
                <a:cs typeface="Helvetica Light"/>
                <a:sym typeface="Helvetica Light"/>
              </a:defRPr>
            </a:lvl1pPr>
          </a:lstStyle>
          <a:p>
            <a:r>
              <a:t>Situational Impairments </a:t>
            </a:r>
          </a:p>
        </p:txBody>
      </p:sp>
      <p:sp>
        <p:nvSpPr>
          <p:cNvPr id="161" name="Sometimes even falling into public safety issues"/>
          <p:cNvSpPr txBox="1"/>
          <p:nvPr/>
        </p:nvSpPr>
        <p:spPr>
          <a:xfrm>
            <a:off x="7639862" y="7283629"/>
            <a:ext cx="9104276" cy="585113"/>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200" b="0">
                <a:solidFill>
                  <a:srgbClr val="FFFFFF"/>
                </a:solidFill>
                <a:latin typeface="+mn-lt"/>
                <a:ea typeface="+mn-ea"/>
                <a:cs typeface="+mn-cs"/>
                <a:sym typeface="Helvetica Neue Medium"/>
              </a:defRPr>
            </a:lvl1pPr>
          </a:lstStyle>
          <a:p>
            <a:r>
              <a:t>Sometimes even falling into public safety issues</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And what we are proposing here is a departure from this traditional method of interaction that requires users to translate their goals into low-level actions in a GUI"/>
          <p:cNvSpPr txBox="1"/>
          <p:nvPr/>
        </p:nvSpPr>
        <p:spPr>
          <a:xfrm>
            <a:off x="2831761" y="5930357"/>
            <a:ext cx="19243783" cy="26162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584200">
              <a:defRPr sz="5500" b="0">
                <a:latin typeface="Helvetica Light"/>
                <a:ea typeface="Helvetica Light"/>
                <a:cs typeface="Helvetica Light"/>
                <a:sym typeface="Helvetica Light"/>
              </a:defRPr>
            </a:pPr>
            <a:r>
              <a:t>And what we are proposing here is a departure from this </a:t>
            </a:r>
            <a:r>
              <a:rPr b="1">
                <a:latin typeface="Helvetica"/>
                <a:ea typeface="Helvetica"/>
                <a:cs typeface="Helvetica"/>
                <a:sym typeface="Helvetica"/>
              </a:rPr>
              <a:t>traditional method of interaction</a:t>
            </a:r>
            <a:r>
              <a:t> that requires users to translate their goals into </a:t>
            </a:r>
            <a:r>
              <a:rPr b="1">
                <a:latin typeface="Helvetica"/>
                <a:ea typeface="Helvetica"/>
                <a:cs typeface="Helvetica"/>
                <a:sym typeface="Helvetica"/>
              </a:rPr>
              <a:t>low-level actions</a:t>
            </a:r>
            <a:r>
              <a:t> in a GUI</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A new interaction paradigm for the Web that allows…"/>
          <p:cNvSpPr txBox="1"/>
          <p:nvPr/>
        </p:nvSpPr>
        <p:spPr>
          <a:xfrm>
            <a:off x="2831761" y="5930352"/>
            <a:ext cx="19243783" cy="26162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584200">
              <a:defRPr sz="5500" b="0">
                <a:latin typeface="Helvetica Light"/>
                <a:ea typeface="Helvetica Light"/>
                <a:cs typeface="Helvetica Light"/>
                <a:sym typeface="Helvetica Light"/>
              </a:defRPr>
            </a:pPr>
            <a:r>
              <a:t>A new </a:t>
            </a:r>
            <a:r>
              <a:rPr b="1">
                <a:latin typeface="Helvetica"/>
                <a:ea typeface="Helvetica"/>
                <a:cs typeface="Helvetica"/>
                <a:sym typeface="Helvetica"/>
              </a:rPr>
              <a:t>interaction paradigm</a:t>
            </a:r>
            <a:r>
              <a:t> for the Web that allows</a:t>
            </a:r>
          </a:p>
          <a:p>
            <a:pPr defTabSz="584200">
              <a:defRPr sz="5500" b="0">
                <a:latin typeface="Helvetica Light"/>
                <a:ea typeface="Helvetica Light"/>
                <a:cs typeface="Helvetica Light"/>
                <a:sym typeface="Helvetica Light"/>
              </a:defRPr>
            </a:pPr>
            <a:r>
              <a:t>users to access websites by directly </a:t>
            </a:r>
            <a:r>
              <a:rPr b="1">
                <a:latin typeface="Helvetica"/>
                <a:ea typeface="Helvetica"/>
                <a:cs typeface="Helvetica"/>
                <a:sym typeface="Helvetica"/>
              </a:rPr>
              <a:t>expressing their goals</a:t>
            </a:r>
            <a:r>
              <a:t> in </a:t>
            </a:r>
            <a:r>
              <a:rPr b="1">
                <a:latin typeface="Helvetica"/>
                <a:ea typeface="Helvetica"/>
                <a:cs typeface="Helvetica"/>
                <a:sym typeface="Helvetica"/>
              </a:rPr>
              <a:t>dialog-based interactions</a:t>
            </a:r>
            <a:r>
              <a:t> with a conversational agent.</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bot-example.pdf" descr="bot-example.pdf"/>
          <p:cNvPicPr>
            <a:picLocks noChangeAspect="1"/>
          </p:cNvPicPr>
          <p:nvPr/>
        </p:nvPicPr>
        <p:blipFill>
          <a:blip r:embed="rId3">
            <a:extLst/>
          </a:blip>
          <a:stretch>
            <a:fillRect/>
          </a:stretch>
        </p:blipFill>
        <p:spPr>
          <a:xfrm>
            <a:off x="1282485" y="742868"/>
            <a:ext cx="21093331" cy="12230264"/>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Callout"/>
          <p:cNvSpPr/>
          <p:nvPr/>
        </p:nvSpPr>
        <p:spPr>
          <a:xfrm>
            <a:off x="6344051" y="6537455"/>
            <a:ext cx="5786439" cy="954882"/>
          </a:xfrm>
          <a:custGeom>
            <a:avLst/>
            <a:gdLst/>
            <a:ahLst/>
            <a:cxnLst>
              <a:cxn ang="0">
                <a:pos x="wd2" y="hd2"/>
              </a:cxn>
              <a:cxn ang="5400000">
                <a:pos x="wd2" y="hd2"/>
              </a:cxn>
              <a:cxn ang="10800000">
                <a:pos x="wd2" y="hd2"/>
              </a:cxn>
              <a:cxn ang="16200000">
                <a:pos x="wd2" y="hd2"/>
              </a:cxn>
            </a:cxnLst>
            <a:rect l="0" t="0" r="r" b="b"/>
            <a:pathLst>
              <a:path w="21600" h="21600" extrusionOk="0">
                <a:moveTo>
                  <a:pt x="1591" y="0"/>
                </a:moveTo>
                <a:cubicBezTo>
                  <a:pt x="1415" y="0"/>
                  <a:pt x="1273" y="866"/>
                  <a:pt x="1273" y="1930"/>
                </a:cubicBezTo>
                <a:lnTo>
                  <a:pt x="1273" y="6949"/>
                </a:lnTo>
                <a:lnTo>
                  <a:pt x="0" y="10800"/>
                </a:lnTo>
                <a:lnTo>
                  <a:pt x="1273" y="14660"/>
                </a:lnTo>
                <a:lnTo>
                  <a:pt x="1273" y="19670"/>
                </a:lnTo>
                <a:cubicBezTo>
                  <a:pt x="1273" y="20734"/>
                  <a:pt x="1415" y="21600"/>
                  <a:pt x="1591" y="21600"/>
                </a:cubicBezTo>
                <a:lnTo>
                  <a:pt x="21283" y="21600"/>
                </a:lnTo>
                <a:cubicBezTo>
                  <a:pt x="21459" y="21600"/>
                  <a:pt x="21600" y="20734"/>
                  <a:pt x="21600" y="19670"/>
                </a:cubicBezTo>
                <a:lnTo>
                  <a:pt x="21600" y="1930"/>
                </a:lnTo>
                <a:cubicBezTo>
                  <a:pt x="21600" y="866"/>
                  <a:pt x="21459" y="0"/>
                  <a:pt x="21283" y="0"/>
                </a:cubicBezTo>
                <a:lnTo>
                  <a:pt x="1591" y="0"/>
                </a:lnTo>
                <a:close/>
              </a:path>
            </a:pathLst>
          </a:cu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8" name="Conversational  Web Browsing"/>
          <p:cNvSpPr txBox="1"/>
          <p:nvPr/>
        </p:nvSpPr>
        <p:spPr>
          <a:xfrm>
            <a:off x="6837671" y="6538640"/>
            <a:ext cx="15969191" cy="9525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584200">
              <a:defRPr sz="5600" b="0">
                <a:latin typeface="Helvetica Light"/>
                <a:ea typeface="Helvetica Light"/>
                <a:cs typeface="Helvetica Light"/>
                <a:sym typeface="Helvetica Light"/>
              </a:defRPr>
            </a:pPr>
            <a:r>
              <a:rPr b="1">
                <a:solidFill>
                  <a:srgbClr val="FFFFFF"/>
                </a:solidFill>
                <a:latin typeface="Helvetica"/>
                <a:ea typeface="Helvetica"/>
                <a:cs typeface="Helvetica"/>
                <a:sym typeface="Helvetica"/>
              </a:rPr>
              <a:t>Conversational</a:t>
            </a:r>
            <a:r>
              <a:t>  Web Browsing   </a:t>
            </a:r>
          </a:p>
        </p:txBody>
      </p:sp>
      <p:sp>
        <p:nvSpPr>
          <p:cNvPr id="179" name="Baez, M., Daniel, F., &amp; Casati, F. (2019, November). Conversational web interaction: proposal of a dialog-based natural language interaction paradigm for the web. In International Workshop on Chatbot Research and Design (pp. 94-110). Springer, Cham."/>
          <p:cNvSpPr txBox="1"/>
          <p:nvPr/>
        </p:nvSpPr>
        <p:spPr>
          <a:xfrm>
            <a:off x="450531" y="12681256"/>
            <a:ext cx="20099341" cy="7778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2300" b="0">
                <a:solidFill>
                  <a:srgbClr val="222222"/>
                </a:solidFill>
                <a:latin typeface="Arial"/>
                <a:ea typeface="Arial"/>
                <a:cs typeface="Arial"/>
                <a:sym typeface="Arial"/>
              </a:defRPr>
            </a:pPr>
            <a:r>
              <a:t>Baez, M., Daniel, F., &amp; Casati, F. (2019, November). Conversational web interaction: proposal of a dialog-based natural language interaction paradigm for the web. In </a:t>
            </a:r>
            <a:r>
              <a:rPr i="1"/>
              <a:t>International Workshop on Chatbot Research and Design</a:t>
            </a:r>
            <a:r>
              <a:t> (pp. 94-110). Springer, Cham.</a:t>
            </a:r>
          </a:p>
        </p:txBody>
      </p:sp>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4331</Words>
  <Application>Microsoft Office PowerPoint</Application>
  <PresentationFormat>Personalizzato</PresentationFormat>
  <Paragraphs>453</Paragraphs>
  <Slides>34</Slides>
  <Notes>27</Notes>
  <HiddenSlides>1</HiddenSlides>
  <MMClips>2</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34</vt:i4>
      </vt:variant>
    </vt:vector>
  </HeadingPairs>
  <TitlesOfParts>
    <vt:vector size="42" baseType="lpstr">
      <vt:lpstr>Arial</vt:lpstr>
      <vt:lpstr>Helvetica</vt:lpstr>
      <vt:lpstr>Helvetica Light</vt:lpstr>
      <vt:lpstr>Helvetica Neue</vt:lpstr>
      <vt:lpstr>Helvetica Neue Light</vt:lpstr>
      <vt:lpstr>Helvetica Neue Medium</vt:lpstr>
      <vt:lpstr>Verdana</vt:lpstr>
      <vt:lpstr>White</vt:lpstr>
      <vt:lpstr>Conversational Web Browsing</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Understanding Needs and Challenges</vt:lpstr>
      <vt:lpstr>Presentazione standard di PowerPoint</vt:lpstr>
      <vt:lpstr>Presentazione standard di PowerPoint</vt:lpstr>
      <vt:lpstr>Presentazione standard di PowerPoint</vt:lpstr>
      <vt:lpstr>Presentazione standard di PowerPoint</vt:lpstr>
      <vt:lpstr>Deconstructing conversational support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Demo</vt:lpstr>
      <vt:lpstr>Presentazione standard di PowerPoint</vt:lpstr>
      <vt:lpstr>Presentazione standard di PowerPoint</vt:lpstr>
      <vt:lpstr>Publications on Conversational Browsing and Infrastructure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Conversational Web Browsing</dc:title>
  <dc:creator>Maristella Matera</dc:creator>
  <cp:lastModifiedBy>Maristella Matera</cp:lastModifiedBy>
  <cp:revision>1</cp:revision>
  <dcterms:modified xsi:type="dcterms:W3CDTF">2022-03-08T10:56:33Z</dcterms:modified>
</cp:coreProperties>
</file>